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1" r:id="rId14"/>
    <p:sldId id="280" r:id="rId15"/>
    <p:sldId id="282" r:id="rId16"/>
    <p:sldId id="283" r:id="rId17"/>
    <p:sldId id="284" r:id="rId18"/>
    <p:sldId id="285" r:id="rId19"/>
    <p:sldId id="309" r:id="rId20"/>
    <p:sldId id="307" r:id="rId21"/>
    <p:sldId id="288" r:id="rId22"/>
    <p:sldId id="286" r:id="rId23"/>
    <p:sldId id="287" r:id="rId24"/>
    <p:sldId id="310" r:id="rId25"/>
    <p:sldId id="306" r:id="rId26"/>
    <p:sldId id="30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259" r:id="rId41"/>
    <p:sldId id="303" r:id="rId42"/>
    <p:sldId id="304" r:id="rId43"/>
    <p:sldId id="305" r:id="rId4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270"/>
            <p14:sldId id="271"/>
            <p14:sldId id="272"/>
            <p14:sldId id="273"/>
            <p14:sldId id="274"/>
            <p14:sldId id="275"/>
            <p14:sldId id="276"/>
            <p14:sldId id="277"/>
            <p14:sldId id="278"/>
            <p14:sldId id="279"/>
            <p14:sldId id="281"/>
            <p14:sldId id="280"/>
            <p14:sldId id="282"/>
            <p14:sldId id="283"/>
            <p14:sldId id="284"/>
            <p14:sldId id="285"/>
            <p14:sldId id="309"/>
            <p14:sldId id="307"/>
            <p14:sldId id="288"/>
            <p14:sldId id="286"/>
            <p14:sldId id="287"/>
            <p14:sldId id="310"/>
            <p14:sldId id="306"/>
            <p14:sldId id="308"/>
            <p14:sldId id="289"/>
            <p14:sldId id="290"/>
            <p14:sldId id="291"/>
            <p14:sldId id="292"/>
            <p14:sldId id="293"/>
            <p14:sldId id="294"/>
            <p14:sldId id="295"/>
            <p14:sldId id="296"/>
            <p14:sldId id="297"/>
            <p14:sldId id="298"/>
            <p14:sldId id="299"/>
            <p14:sldId id="300"/>
            <p14:sldId id="301"/>
            <p14:sldId id="259"/>
            <p14:sldId id="303"/>
            <p14:sldId id="304"/>
            <p14:sldId id="305"/>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2" autoAdjust="0"/>
    <p:restoredTop sz="78067" autoAdjust="0"/>
  </p:normalViewPr>
  <p:slideViewPr>
    <p:cSldViewPr snapToGrid="0" snapToObjects="1">
      <p:cViewPr varScale="1">
        <p:scale>
          <a:sx n="75" d="100"/>
          <a:sy n="75"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21/07/2020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r>
              <a:rPr lang="en-AU" altLang="en-US" dirty="0">
                <a:latin typeface="Arial" pitchFamily="34" charset="0"/>
                <a:ea typeface="MS PGothic" pitchFamily="34" charset="-128"/>
              </a:rPr>
              <a:t>https://ace.nesa.nsw.edu.au/ace-6001</a:t>
            </a:r>
          </a:p>
          <a:p>
            <a:r>
              <a:rPr lang="en-AU" altLang="en-US" dirty="0">
                <a:latin typeface="Arial" pitchFamily="34" charset="0"/>
                <a:ea typeface="MS PGothic" pitchFamily="34" charset="-128"/>
              </a:rPr>
              <a:t>https://ace.nesa.nsw.edu.au/ace-6005</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36009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https://www.uac.edu.au/future-applicants/atar/atar-courses.</a:t>
            </a:r>
            <a:r>
              <a:rPr lang="en-AU" altLang="en-US" baseline="0" dirty="0">
                <a:latin typeface="Arial" pitchFamily="34" charset="0"/>
                <a:ea typeface="ヒラギノ角ゴ Pro W3" pitchFamily="-1" charset="-128"/>
              </a:rPr>
              <a:t> Go to </a:t>
            </a:r>
            <a:r>
              <a:rPr lang="en-AU" b="0" dirty="0"/>
              <a:t>HSC Board Developed courses to be examined in 2020 pdf.</a:t>
            </a:r>
          </a:p>
          <a:p>
            <a:pPr marL="177554" indent="-177554">
              <a:buFont typeface="Arial" panose="020B0604020202020204" pitchFamily="34" charset="0"/>
              <a:buChar char="•"/>
              <a:defRPr/>
            </a:pPr>
            <a:endParaRPr lang="en-AU" altLang="en-US" b="0" dirty="0">
              <a:latin typeface="Arial"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00864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https://ace.nesa.nsw.edu.au/ace-8019</a:t>
            </a:r>
          </a:p>
          <a:p>
            <a:r>
              <a:rPr lang="en-US" altLang="en-US" dirty="0">
                <a:latin typeface="Arial" pitchFamily="34" charset="0"/>
                <a:ea typeface="ヒラギノ角ゴ Pro W3" charset="-128"/>
              </a:rPr>
              <a:t>https://educationstandards.nsw.edu.au/wps/portal/nesa/11-12/hsc/rules-and-processes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3526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https://ace.nesa.nsw.edu.au/ace-8020</a:t>
            </a:r>
          </a:p>
          <a:p>
            <a:r>
              <a:rPr lang="en-AU" dirty="0"/>
              <a:t>https://ace.nesa.nsw.edu.au/ace-8026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69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https://ace.nesa.nsw.edu.au/ace-4003</a:t>
            </a:r>
          </a:p>
        </p:txBody>
      </p:sp>
      <p:sp>
        <p:nvSpPr>
          <p:cNvPr id="4" name="Slide Number Placeholder 3"/>
          <p:cNvSpPr>
            <a:spLocks noGrp="1"/>
          </p:cNvSpPr>
          <p:nvPr>
            <p:ph type="sldNum" sz="quarter" idx="10"/>
          </p:nvPr>
        </p:nvSpPr>
        <p:spPr/>
        <p:txBody>
          <a:bodyPr/>
          <a:lstStyle/>
          <a:p>
            <a:fld id="{C7CA2302-E05A-4141-A3CB-C676C85A38D4}" type="slidenum">
              <a:rPr lang="en-AU" smtClean="0"/>
              <a:t>14</a:t>
            </a:fld>
            <a:endParaRPr lang="en-AU"/>
          </a:p>
        </p:txBody>
      </p:sp>
    </p:spTree>
    <p:extLst>
      <p:ext uri="{BB962C8B-B14F-4D97-AF65-F5344CB8AC3E}">
        <p14:creationId xmlns:p14="http://schemas.microsoft.com/office/powerpoint/2010/main" val="253405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w</a:t>
            </a:r>
            <a:r>
              <a:rPr lang="en-AU" altLang="en-US" dirty="0">
                <a:latin typeface="Arial" pitchFamily="34" charset="0"/>
                <a:ea typeface="ＭＳ Ｐゴシック" pitchFamily="34" charset="-128"/>
                <a:cs typeface="Arial" pitchFamily="34" charset="0"/>
              </a:rPr>
              <a:t>ebsite: https://educationstandards.nsw.edu.au/wps/portal/nesa/11-12/hsc/hsc-all-my-own-work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39701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48383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0" indent="0">
              <a:buFont typeface="Arial" panose="020B0604020202020204" pitchFamily="34" charset="0"/>
              <a:buNone/>
            </a:pPr>
            <a:endParaRPr lang="en-US" dirty="0"/>
          </a:p>
          <a:p>
            <a:pPr marL="177554" indent="-177554">
              <a:buFont typeface="Arial" panose="020B0604020202020204" pitchFamily="34" charset="0"/>
              <a:buChar char="•"/>
            </a:pPr>
            <a:r>
              <a:rPr lang="en-US" dirty="0"/>
              <a:t>http://educationstandards.nsw.edu.au/wps/portal/nesa/11-12/stage-6-learning-areas/stage-6-english</a:t>
            </a: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176213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t>English Extension 2</a:t>
            </a:r>
            <a:r>
              <a:rPr lang="en-AU" dirty="0"/>
              <a:t> </a:t>
            </a:r>
            <a:r>
              <a:rPr lang="en-US" altLang="en-US" dirty="0">
                <a:latin typeface="Arial" pitchFamily="34" charset="0"/>
                <a:ea typeface="ヒラギノ角ゴ Pro W3" charset="-128"/>
              </a:rPr>
              <a:t>consists of a Major Work undertaken over 60 indicative hours of study. This course </a:t>
            </a:r>
            <a:r>
              <a:rPr lang="en-AU" dirty="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Category A courses in their pattern of study.</a:t>
            </a:r>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endParaRPr lang="en-US" dirty="0"/>
          </a:p>
          <a:p>
            <a:r>
              <a:rPr lang="en-AU" dirty="0"/>
              <a:t>http://educationstandards.nsw.edu.au/wps/portal/nesa/11-12/stage-6-learning-areas/stage-6-english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305868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Study in the </a:t>
            </a:r>
            <a:r>
              <a:rPr lang="en-AU" b="1" dirty="0"/>
              <a:t>Creative Arts </a:t>
            </a:r>
            <a:r>
              <a:rPr lang="en-AU" dirty="0"/>
              <a:t>provides students with strong discipline based knowledge and the fundamental skills, creative expertise, learning mindset and critical capabilities for the future world of work. Creative Arts students experience and develop the complex skills required to create and test ideas, generate creative works with confidence, shape inquiry and to critically evaluate and reflect on what they do. Study in the Creative Arts prepares students to be significant producers and informed consumers of culture.</a:t>
            </a:r>
          </a:p>
          <a:p>
            <a:pPr marL="0" indent="0">
              <a:buFontTx/>
              <a:buNone/>
              <a:defRPr/>
            </a:pPr>
            <a:r>
              <a:rPr lang="en-AU" dirty="0"/>
              <a:t>https://educationstandards.nsw.edu.au/wps/portal/nesa/11-12/stage-6-learning-areas/stage-6-creative-arts</a:t>
            </a:r>
          </a:p>
          <a:p>
            <a:pPr marL="0" indent="0">
              <a:buFontTx/>
              <a:buNone/>
              <a:defRPr/>
            </a:pPr>
            <a:endParaRPr lang="en-AU" dirty="0"/>
          </a:p>
          <a:p>
            <a:pPr marL="0" indent="0">
              <a:buFontTx/>
              <a:buNone/>
              <a:defRPr/>
            </a:pPr>
            <a:endParaRPr lang="en-AU" dirty="0"/>
          </a:p>
          <a:p>
            <a:pPr marL="0" indent="0">
              <a:buFontTx/>
              <a:buNone/>
              <a:defRPr/>
            </a:pP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236414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Human Society and its Environment is the study of how humans interact with the world, how society operates and how it is changing. Through the study of HSIE, students develop the skills to prepare them to actively and responsibly participate as informed citizens in the contemporary world.</a:t>
            </a:r>
          </a:p>
          <a:p>
            <a:pPr marL="0" indent="0">
              <a:buFontTx/>
              <a:buNone/>
              <a:defRPr/>
            </a:pPr>
            <a:endParaRPr lang="en-AU" dirty="0"/>
          </a:p>
          <a:p>
            <a:pPr marL="0" indent="0">
              <a:buFontTx/>
              <a:buNone/>
              <a:defRPr/>
            </a:pPr>
            <a:r>
              <a:rPr lang="en-AU" dirty="0"/>
              <a:t>https://educationstandards.nsw.edu.au/wps/portal/nesa/11-12/stage-6-learning-areas/hsie</a:t>
            </a:r>
          </a:p>
          <a:p>
            <a:pPr marL="0" indent="0">
              <a:buFontTx/>
              <a:buNone/>
              <a:defRPr/>
            </a:pPr>
            <a:endParaRPr lang="en-AU" dirty="0"/>
          </a:p>
          <a:p>
            <a:pPr marL="0" indent="0">
              <a:buFontTx/>
              <a:buNone/>
              <a:defRPr/>
            </a:pPr>
            <a:r>
              <a:rPr lang="en-AU" b="1" dirty="0"/>
              <a:t>History Extension </a:t>
            </a:r>
            <a:r>
              <a:rPr lang="en-AU" dirty="0"/>
              <a:t>provides students with opportunities to examine the way history is constructed and the role of historians. Students investigate the nature of history and changing approaches to its construction through sampling the works of various writers, historians and others involved in the practice of history. Students apply their understanding to undertake an individual investigative project, focusing on an area of changing historical interpretation.</a:t>
            </a:r>
          </a:p>
          <a:p>
            <a:pPr marL="0" indent="0">
              <a:buFontTx/>
              <a:buNone/>
              <a:defRPr/>
            </a:pPr>
            <a:endParaRPr lang="en-AU" dirty="0"/>
          </a:p>
          <a:p>
            <a:pPr rtl="0"/>
            <a:r>
              <a:rPr lang="en-AU" dirty="0"/>
              <a:t>Year 11 Ancient History or Modern History is a prerequisite for entry into Year 12 History Extension.</a:t>
            </a:r>
          </a:p>
          <a:p>
            <a:pPr rtl="0"/>
            <a:r>
              <a:rPr lang="en-AU" dirty="0"/>
              <a:t>Year 12 Ancient History or Modern History is a co-requisite for Year 12 History Extension.</a:t>
            </a:r>
          </a:p>
          <a:p>
            <a:pPr marL="0" indent="0">
              <a:buFontTx/>
              <a:buNone/>
              <a:defRPr/>
            </a:pP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71559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defRPr/>
            </a:pPr>
            <a:r>
              <a:rPr lang="en-US" altLang="en-US" dirty="0">
                <a:latin typeface="Arial" pitchFamily="34" charset="0"/>
                <a:ea typeface="ＭＳ Ｐゴシック" pitchFamily="34" charset="-128"/>
                <a:cs typeface="Arial" pitchFamily="34" charset="0"/>
              </a:rPr>
              <a:t>Eligibility criteria apply language</a:t>
            </a:r>
            <a:r>
              <a:rPr lang="en-US" altLang="en-US" baseline="0" dirty="0">
                <a:latin typeface="Arial" pitchFamily="34" charset="0"/>
                <a:ea typeface="ＭＳ Ｐゴシック" pitchFamily="34" charset="-128"/>
                <a:cs typeface="Arial" pitchFamily="34" charset="0"/>
              </a:rPr>
              <a:t> courses</a:t>
            </a:r>
            <a:r>
              <a:rPr lang="en-US" altLang="en-US" dirty="0">
                <a:latin typeface="Arial" pitchFamily="34" charset="0"/>
                <a:ea typeface="ＭＳ Ｐゴシック" pitchFamily="34" charset="-128"/>
                <a:cs typeface="Arial" pitchFamily="34" charset="0"/>
              </a:rPr>
              <a:t>. Eligibility criterion is available at: https://ace.nesa.nsw.edu.au/ace-8008</a:t>
            </a:r>
          </a:p>
          <a:p>
            <a:pPr marL="177554" indent="-177554">
              <a:buFontTx/>
              <a:buChar char="•"/>
              <a:defRPr/>
            </a:pPr>
            <a:r>
              <a:rPr lang="en-US" altLang="en-US" dirty="0">
                <a:latin typeface="Arial" pitchFamily="34" charset="0"/>
                <a:ea typeface="ＭＳ Ｐゴシック" pitchFamily="34" charset="-128"/>
                <a:cs typeface="Arial" pitchFamily="34" charset="0"/>
              </a:rPr>
              <a:t>https://educationstandards.nsw.edu.au/wps/portal/nesa/11-12/stage-6-learning-areas/stage-6-languages/eligibility</a:t>
            </a:r>
          </a:p>
          <a:p>
            <a:pPr marL="177554" indent="-177554">
              <a:buFontTx/>
              <a:buChar char="•"/>
              <a:defRPr/>
            </a:pPr>
            <a:r>
              <a:rPr lang="en-US" altLang="en-US" dirty="0">
                <a:latin typeface="Arial" pitchFamily="34" charset="0"/>
                <a:ea typeface="ＭＳ Ｐゴシック" pitchFamily="34" charset="-128"/>
                <a:cs typeface="Arial" pitchFamily="34" charset="0"/>
              </a:rPr>
              <a:t>Language</a:t>
            </a:r>
            <a:r>
              <a:rPr lang="en-US" altLang="en-US" baseline="0" dirty="0">
                <a:latin typeface="Arial" pitchFamily="34" charset="0"/>
                <a:ea typeface="ＭＳ Ｐゴシック" pitchFamily="34" charset="-128"/>
                <a:cs typeface="Arial" pitchFamily="34" charset="0"/>
              </a:rPr>
              <a:t> in Context</a:t>
            </a:r>
            <a:r>
              <a:rPr lang="en-US" altLang="en-US" dirty="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7554" indent="-177554">
              <a:buFontTx/>
              <a:buChar char="•"/>
              <a:defRPr/>
            </a:pPr>
            <a:r>
              <a:rPr lang="en-AU" altLang="en-US" dirty="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a:p>
          <a:p>
            <a:r>
              <a:rPr lang="en-AU" dirty="0"/>
              <a:t>https://ace.nesa.nsw.edu.au/ace-6002</a:t>
            </a:r>
          </a:p>
          <a:p>
            <a:r>
              <a:rPr lang="en-AU" dirty="0"/>
              <a:t>https://ace.nesa.nsw.edu.au/ace-8008</a:t>
            </a:r>
          </a:p>
          <a:p>
            <a:r>
              <a:rPr lang="en-AU" dirty="0"/>
              <a:t>https://educationstandards.nsw.edu.au/wps/portal/nesa/11-12/stage-6-learning-areas/stage-6-languages/eligibility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376264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defTabSz="473476">
              <a:buFontTx/>
              <a:buChar char="•"/>
              <a:defRPr/>
            </a:pPr>
            <a:r>
              <a:rPr lang="en-US" dirty="0"/>
              <a:t>The </a:t>
            </a:r>
            <a:r>
              <a:rPr lang="en-US" b="1" dirty="0"/>
              <a:t>Mathematics Advanced </a:t>
            </a:r>
            <a:r>
              <a:rPr lang="en-US" dirty="0"/>
              <a:t>course is a calculus 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a:t>
            </a:r>
            <a:r>
              <a:rPr lang="en-US" altLang="en-US" b="1" dirty="0">
                <a:latin typeface="Arial" pitchFamily="34" charset="0"/>
                <a:ea typeface="ヒラギノ角ゴ Pro W3" charset="-128"/>
                <a:cs typeface="Arial" panose="020B0604020202020204" pitchFamily="34" charset="0"/>
              </a:rPr>
              <a:t>Mathematics Advanced </a:t>
            </a:r>
            <a:r>
              <a:rPr lang="en-US" altLang="en-US" dirty="0">
                <a:latin typeface="Arial" pitchFamily="34" charset="0"/>
                <a:ea typeface="ヒラギノ角ゴ Pro W3" charset="-128"/>
                <a:cs typeface="Arial" panose="020B0604020202020204" pitchFamily="34" charset="0"/>
              </a:rPr>
              <a:t>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Mathematics Standard </a:t>
            </a:r>
            <a:r>
              <a:rPr lang="en-AU" dirty="0">
                <a:latin typeface="Arial" panose="020B0604020202020204" pitchFamily="34" charset="0"/>
                <a:cs typeface="Arial" panose="020B0604020202020204" pitchFamily="34" charset="0"/>
              </a:rPr>
              <a:t>courses</a:t>
            </a:r>
            <a:r>
              <a:rPr lang="en-AU" baseline="0" dirty="0">
                <a:latin typeface="Arial" panose="020B0604020202020204" pitchFamily="34" charset="0"/>
                <a:cs typeface="Arial" panose="020B0604020202020204" pitchFamily="34" charset="0"/>
              </a:rPr>
              <a:t> are</a:t>
            </a:r>
            <a:r>
              <a:rPr lang="en-AU" dirty="0">
                <a:latin typeface="Arial" panose="020B0604020202020204" pitchFamily="34" charset="0"/>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Arial" pitchFamily="34" charset="0"/>
              <a:ea typeface="ヒラギノ角ゴ Pro W3" charset="-128"/>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3238849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58075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https://educationstandards.nsw.edu.au/wps/portal/nesa/11-12/stage-6-learning-areas/pdhpe</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57493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Science Stage 6 </a:t>
            </a:r>
          </a:p>
          <a:p>
            <a:pPr rtl="0"/>
            <a:r>
              <a:rPr lang="en-AU" dirty="0"/>
              <a:t>The suite of Science courses is designed to extend and provide authentic and relevant learning experiences for NSW students.</a:t>
            </a:r>
          </a:p>
          <a:p>
            <a:pPr rtl="0"/>
            <a:endParaRPr lang="en-AU" dirty="0"/>
          </a:p>
          <a:p>
            <a:pPr rtl="0"/>
            <a:r>
              <a:rPr lang="en-AU" dirty="0"/>
              <a:t>The courses are rigorous and designed to prepare students for a future in STEM learning and enterprises. The depth studies within these exciting, revitalised courses provide opportunities for students to consolidate their learning, develop competence and express their creativity.</a:t>
            </a:r>
          </a:p>
          <a:p>
            <a:pPr rtl="0"/>
            <a:r>
              <a:rPr lang="en-AU" dirty="0"/>
              <a:t>https://educationstandards.nsw.edu.au/wps/portal/nesa/11-12/stage-6-learning-areas/stage-6-science</a:t>
            </a:r>
          </a:p>
          <a:p>
            <a:pPr rtl="0"/>
            <a:endParaRPr lang="en-AU" dirty="0"/>
          </a:p>
          <a:p>
            <a:pPr rtl="0"/>
            <a:r>
              <a:rPr lang="en-AU" b="1" dirty="0"/>
              <a:t>Science</a:t>
            </a:r>
            <a:r>
              <a:rPr lang="en-AU" b="1" baseline="0" dirty="0"/>
              <a:t> Extension</a:t>
            </a:r>
          </a:p>
          <a:p>
            <a:pPr rtl="0"/>
            <a:r>
              <a:rPr lang="en-AU" dirty="0"/>
              <a:t>This course focuses on the authentic application of scientific research skills to produce a Scientific Research Report. Students propose and develop a research question, formulate a hypothesis and develop evidence-based responses to create their Scientific Research Report which is supported by a Scientific Research Portfolio.</a:t>
            </a:r>
          </a:p>
          <a:p>
            <a:pPr rtl="0"/>
            <a:endParaRPr lang="en-AU" dirty="0"/>
          </a:p>
          <a:p>
            <a:pPr rtl="0"/>
            <a:r>
              <a:rPr lang="en-AU" dirty="0"/>
              <a:t>Students who have shown an achievement in, and/or aptitude for, any of the Stage 6 Science courses: Biology, Chemistry, Earth and Environmental Science, Investigating Science</a:t>
            </a:r>
            <a:r>
              <a:rPr lang="en-AU" baseline="0" dirty="0"/>
              <a:t> </a:t>
            </a:r>
            <a:r>
              <a:rPr lang="en-AU" dirty="0"/>
              <a:t>or Physics, in Year 11 may choose to study Science Extension in Year 12.</a:t>
            </a:r>
          </a:p>
          <a:p>
            <a:pPr rtl="0"/>
            <a:endParaRPr lang="en-AU" dirty="0"/>
          </a:p>
          <a:p>
            <a:pPr marL="177554" indent="-177554">
              <a:buFontTx/>
              <a:buChar char="•"/>
              <a:defRPr/>
            </a:pP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49971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a:t>Technologies - Through the study of technology courses, students engage in a diverse range of practical experiences and develop knowledge and understanding of contemporary and advancing technologies. They develop solutions to identified problems and situations, and explore the impact of technologies on the individual, society and the environment.</a:t>
            </a:r>
          </a:p>
          <a:p>
            <a:pPr marL="0" indent="0">
              <a:buFontTx/>
              <a:buNone/>
              <a:defRPr/>
            </a:pPr>
            <a:r>
              <a:rPr lang="en-AU" dirty="0"/>
              <a:t>https://educationstandards.nsw.edu.au/wps/portal/nesa/11-12/stage-6-learning-areas/technologies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2447702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Extension courses provide additional units to the 2 unit course. </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They are for students who are accomplished in a subject and wish to pursue </a:t>
            </a:r>
            <a:r>
              <a:rPr lang="en-US" altLang="en-US" dirty="0" err="1">
                <a:latin typeface="Arial" pitchFamily="34" charset="0"/>
                <a:ea typeface="ヒラギノ角ゴ Pro W3" pitchFamily="-1" charset="-128"/>
              </a:rPr>
              <a:t>specialisation</a:t>
            </a:r>
            <a:r>
              <a:rPr lang="en-US" altLang="en-US" dirty="0">
                <a:latin typeface="Arial" pitchFamily="34" charset="0"/>
                <a:ea typeface="ヒラギノ角ゴ Pro W3" pitchFamily="-1" charset="-128"/>
              </a:rPr>
              <a:t> in that subject.</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a:p>
          <a:p>
            <a:r>
              <a:rPr lang="en-AU" dirty="0"/>
              <a:t>http://educationstandards.nsw.edu.au/wps/portal/nesa/11-12/stage-6-learning-areas/hsie</a:t>
            </a:r>
          </a:p>
          <a:p>
            <a:r>
              <a:rPr lang="en-AU" dirty="0"/>
              <a:t>http://educationstandards.nsw.edu.au/wps/portal/nesa/11-12/stage-6-learning-areas/stage-6-creative-arts</a:t>
            </a:r>
          </a:p>
          <a:p>
            <a:r>
              <a:rPr lang="en-AU" dirty="0"/>
              <a:t>http://educationstandards.nsw.edu.au/wps/portal/nesa/11-12/stage-6-learning-areas/stage-6-science</a:t>
            </a:r>
          </a:p>
          <a:p>
            <a:r>
              <a:rPr lang="en-AU" dirty="0"/>
              <a:t>http://educationstandards.nsw.edu.au/wps/portal/nesa/11-12/stage-6-learning-areas/stage-6-languages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27</a:t>
            </a:fld>
            <a:endParaRPr lang="en-US" altLang="x-none"/>
          </a:p>
        </p:txBody>
      </p:sp>
    </p:spTree>
    <p:extLst>
      <p:ext uri="{BB962C8B-B14F-4D97-AF65-F5344CB8AC3E}">
        <p14:creationId xmlns:p14="http://schemas.microsoft.com/office/powerpoint/2010/main" val="83842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370551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167535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https://educationstandards.nsw.edu.au/wps/portal/nesa/11-12/hsc/subject-selection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3925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7554" indent="-177554">
              <a:buFontTx/>
              <a:buChar char="•"/>
            </a:pPr>
            <a:r>
              <a:rPr lang="en-US" altLang="en-US" dirty="0">
                <a:latin typeface="Arial" pitchFamily="34" charset="0"/>
                <a:ea typeface="ヒラギノ角ゴ Pro W3" charset="-128"/>
              </a:rPr>
              <a:t>VET Framework courses: </a:t>
            </a:r>
          </a:p>
          <a:p>
            <a:pPr marL="651030" lvl="1" indent="-177554">
              <a:buFont typeface="Courier New" pitchFamily="49" charset="0"/>
              <a:buChar char="o"/>
            </a:pPr>
            <a:r>
              <a:rPr lang="en-US" altLang="en-US" dirty="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51030" lvl="1" indent="-177554">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7554" indent="-177554">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7554" indent="-177554">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endParaRPr lang="en-US" altLang="en-US" dirty="0">
              <a:latin typeface="Arial" pitchFamily="34" charset="0"/>
              <a:ea typeface="ヒラギノ角ゴ Pro W3" charset="-128"/>
            </a:endParaRPr>
          </a:p>
          <a:p>
            <a:pPr marL="177554" indent="-177554"/>
            <a:r>
              <a:rPr lang="en-US" altLang="en-US" dirty="0">
                <a:latin typeface="Arial" pitchFamily="34" charset="0"/>
                <a:ea typeface="ヒラギノ角ゴ Pro W3" charset="-128"/>
              </a:rPr>
              <a:t>https://ace.nesa.nsw.edu.au/ace-8093</a:t>
            </a:r>
          </a:p>
          <a:p>
            <a:pPr marL="177554" indent="-177554"/>
            <a:r>
              <a:rPr lang="en-US" altLang="en-US" dirty="0">
                <a:latin typeface="Arial" pitchFamily="34" charset="0"/>
                <a:ea typeface="ヒラギノ角ゴ Pro W3" charset="-128"/>
              </a:rPr>
              <a:t>https://ace.nesa.nsw.edu.au/ace-8028</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1803657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7554" indent="-177554">
              <a:buFontTx/>
              <a:buChar char="•"/>
            </a:pPr>
            <a:r>
              <a:rPr lang="en-AU" altLang="en-US" dirty="0">
                <a:latin typeface="Arial" pitchFamily="34" charset="0"/>
                <a:ea typeface="ヒラギノ角ゴ Pro W3" charset="-128"/>
              </a:rPr>
              <a:t>VET Courses are either Board Developed Courses, which may contribute to the calculation of an ATAR, or Board Endorsed Courses.</a:t>
            </a:r>
          </a:p>
          <a:p>
            <a:pPr marL="177554" indent="-177554">
              <a:buFontTx/>
              <a:buChar char="•"/>
            </a:pPr>
            <a:r>
              <a:rPr lang="en-AU" altLang="en-US" dirty="0">
                <a:latin typeface="Arial" pitchFamily="34" charset="0"/>
                <a:ea typeface="ヒラギノ角ゴ Pro W3" charset="-128"/>
              </a:rPr>
              <a:t>There </a:t>
            </a:r>
            <a:r>
              <a:rPr lang="en-AU" altLang="en-US">
                <a:latin typeface="Arial" pitchFamily="34" charset="0"/>
                <a:ea typeface="ヒラギノ角ゴ Pro W3" charset="-128"/>
              </a:rPr>
              <a:t>are 12 </a:t>
            </a:r>
            <a:r>
              <a:rPr lang="en-AU" altLang="en-US" dirty="0">
                <a:latin typeface="Arial" pitchFamily="34" charset="0"/>
                <a:ea typeface="ヒラギノ角ゴ Pro W3" charset="-128"/>
              </a:rPr>
              <a:t>Industry Curriculum Frameworks </a:t>
            </a:r>
            <a:r>
              <a:rPr lang="en-AU" altLang="en-US">
                <a:latin typeface="Arial" pitchFamily="34" charset="0"/>
                <a:ea typeface="ヒラギノ角ゴ Pro W3" charset="-128"/>
              </a:rPr>
              <a:t>(2021), </a:t>
            </a:r>
            <a:r>
              <a:rPr lang="en-AU" altLang="en-US" dirty="0">
                <a:latin typeface="Arial" pitchFamily="34" charset="0"/>
                <a:ea typeface="ヒラギノ角ゴ Pro W3" charset="-128"/>
              </a:rPr>
              <a:t>encompassing a range of Board Developed Courses, which allow students to gain Australian Qualifications Framework (AQF) Certificates, usually at Certificate II or III level. </a:t>
            </a:r>
          </a:p>
          <a:p>
            <a:pPr marL="0" indent="0">
              <a:buFontTx/>
              <a:buNone/>
            </a:pPr>
            <a:r>
              <a:rPr lang="en-AU" altLang="en-US" dirty="0">
                <a:latin typeface="Arial" pitchFamily="34" charset="0"/>
                <a:ea typeface="ヒラギノ角ゴ Pro W3" charset="-128"/>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1007800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solidFill>
                  <a:prstClr val="black"/>
                </a:solidFill>
              </a:rPr>
              <a:pPr/>
              <a:t>32</a:t>
            </a:fld>
            <a:endParaRPr lang="en-US" altLang="x-none">
              <a:solidFill>
                <a:prstClr val="black"/>
              </a:solidFill>
            </a:endParaRPr>
          </a:p>
        </p:txBody>
      </p:sp>
    </p:spTree>
    <p:extLst>
      <p:ext uri="{BB962C8B-B14F-4D97-AF65-F5344CB8AC3E}">
        <p14:creationId xmlns:p14="http://schemas.microsoft.com/office/powerpoint/2010/main" val="252057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33</a:t>
            </a:fld>
            <a:endParaRPr lang="en-US" altLang="x-none"/>
          </a:p>
        </p:txBody>
      </p:sp>
    </p:spTree>
    <p:extLst>
      <p:ext uri="{BB962C8B-B14F-4D97-AF65-F5344CB8AC3E}">
        <p14:creationId xmlns:p14="http://schemas.microsoft.com/office/powerpoint/2010/main" val="457223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https://educationstandards.nsw.edu.au/wps/portal/nesa/11-12/leaving-school/record-of-school-achievement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407421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3476">
              <a:buFont typeface="Arial" panose="020B0604020202020204" pitchFamily="34" charset="0"/>
              <a:buNone/>
              <a:defRPr/>
            </a:pPr>
            <a:r>
              <a:rPr lang="en-AU" dirty="0"/>
              <a:t>The HSC testamur shows that a student is eligible for the Higher School Certificate. It includes the student's name, school and date of the award.</a:t>
            </a:r>
          </a:p>
          <a:p>
            <a:pPr marL="0" indent="0" defTabSz="473476">
              <a:buFont typeface="Arial" panose="020B0604020202020204" pitchFamily="34" charset="0"/>
              <a:buNone/>
              <a:defRPr/>
            </a:pPr>
            <a:endParaRPr lang="en-AU" altLang="en-US" dirty="0">
              <a:latin typeface="Arial" pitchFamily="34" charset="0"/>
              <a:ea typeface="ヒラギノ角ゴ Pro W3" charset="-128"/>
            </a:endParaRPr>
          </a:p>
          <a:p>
            <a:pPr marL="0" indent="0" defTabSz="473476">
              <a:buFont typeface="Arial" panose="020B0604020202020204" pitchFamily="34" charset="0"/>
              <a:buNone/>
              <a:defRPr/>
            </a:pPr>
            <a:r>
              <a:rPr lang="en-AU" altLang="en-US" dirty="0">
                <a:latin typeface="Arial" pitchFamily="34" charset="0"/>
                <a:ea typeface="ヒラギノ角ゴ Pro W3" charset="-128"/>
              </a:rPr>
              <a:t>https://educationstandards.nsw.edu.au/wps/portal/nesa/11-12/hsc/results-certificates/results-documentation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35</a:t>
            </a:fld>
            <a:endParaRPr lang="en-US" altLang="x-none"/>
          </a:p>
        </p:txBody>
      </p:sp>
    </p:spTree>
    <p:extLst>
      <p:ext uri="{BB962C8B-B14F-4D97-AF65-F5344CB8AC3E}">
        <p14:creationId xmlns:p14="http://schemas.microsoft.com/office/powerpoint/2010/main" val="4087137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Higher School Certificate (HSC) Record of Achievement (</a:t>
            </a:r>
            <a:r>
              <a:rPr lang="en-AU" dirty="0" err="1"/>
              <a:t>RoA</a:t>
            </a:r>
            <a:r>
              <a:rPr lang="en-AU" dirty="0"/>
              <a:t>) includes students' Year 12 HSC (Stage 6) results, Year 11 (Preliminary Stage 6) grades and, if applicable, Year 10 (Stage 5) grades. Results for each Stage appear on separate pages.</a:t>
            </a:r>
            <a:r>
              <a:rPr lang="en-AU" baseline="0" dirty="0"/>
              <a:t> </a:t>
            </a:r>
            <a:r>
              <a:rPr lang="en-AU" dirty="0"/>
              <a:t>This provides formal recognition of students' senior secondary school achievements.</a:t>
            </a:r>
          </a:p>
          <a:p>
            <a:r>
              <a:rPr lang="en-AU" b="1" dirty="0">
                <a:effectLst/>
              </a:rPr>
              <a:t>Assessment mark:</a:t>
            </a:r>
            <a:r>
              <a:rPr lang="en-AU" dirty="0">
                <a:effectLs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a:effectLst/>
              </a:rPr>
              <a:t>Examination mark:</a:t>
            </a:r>
            <a:r>
              <a:rPr lang="en-AU" dirty="0">
                <a:effectLs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a:effectLst/>
              </a:rPr>
              <a:t>HSC mark</a:t>
            </a:r>
            <a:r>
              <a:rPr lang="en-AU" dirty="0">
                <a:effectLs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endParaRPr lang="en-AU" dirty="0">
              <a:effectLst/>
            </a:endParaRPr>
          </a:p>
          <a:p>
            <a:r>
              <a:rPr lang="en-AU" dirty="0">
                <a:effectLst/>
              </a:rPr>
              <a:t>https://educationstandards.nsw.edu.au/wps/portal/nesa/11-12/hsc/results-certificates/results-documentation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36</a:t>
            </a:fld>
            <a:endParaRPr lang="en-US" altLang="x-none"/>
          </a:p>
        </p:txBody>
      </p:sp>
    </p:spTree>
    <p:extLst>
      <p:ext uri="{BB962C8B-B14F-4D97-AF65-F5344CB8AC3E}">
        <p14:creationId xmlns:p14="http://schemas.microsoft.com/office/powerpoint/2010/main" val="1134805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Performance band</a:t>
            </a:r>
            <a:r>
              <a:rPr lang="en-AU" dirty="0"/>
              <a:t>: A student's HSC mark is reported against standards described in the performance bands. For each 2-unit course there are six performance bands, where the highest achievement is Band 6 (90–100 marks) and where the minimum standard expected is Band 2 (50</a:t>
            </a:r>
            <a:r>
              <a:rPr lang="en-AU" sz="1200" kern="1200" dirty="0">
                <a:solidFill>
                  <a:schemeClr val="tx1"/>
                </a:solidFill>
                <a:effectLst/>
                <a:latin typeface="+mn-lt"/>
                <a:ea typeface="+mn-ea"/>
                <a:cs typeface="+mn-cs"/>
              </a:rPr>
              <a:t>–</a:t>
            </a:r>
            <a:r>
              <a:rPr lang="en-AU" dirty="0"/>
              <a:t>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397376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38</a:t>
            </a:fld>
            <a:endParaRPr lang="en-US" altLang="x-none"/>
          </a:p>
        </p:txBody>
      </p:sp>
    </p:spTree>
    <p:extLst>
      <p:ext uri="{BB962C8B-B14F-4D97-AF65-F5344CB8AC3E}">
        <p14:creationId xmlns:p14="http://schemas.microsoft.com/office/powerpoint/2010/main" val="206637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39</a:t>
            </a:fld>
            <a:endParaRPr lang="en-US" altLang="x-none"/>
          </a:p>
        </p:txBody>
      </p:sp>
    </p:spTree>
    <p:extLst>
      <p:ext uri="{BB962C8B-B14F-4D97-AF65-F5344CB8AC3E}">
        <p14:creationId xmlns:p14="http://schemas.microsoft.com/office/powerpoint/2010/main" val="338676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952160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41</a:t>
            </a:fld>
            <a:endParaRPr lang="en-US" altLang="x-none"/>
          </a:p>
        </p:txBody>
      </p:sp>
    </p:spTree>
    <p:extLst>
      <p:ext uri="{BB962C8B-B14F-4D97-AF65-F5344CB8AC3E}">
        <p14:creationId xmlns:p14="http://schemas.microsoft.com/office/powerpoint/2010/main" val="1089896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42</a:t>
            </a:fld>
            <a:endParaRPr lang="en-US" altLang="x-none"/>
          </a:p>
        </p:txBody>
      </p:sp>
    </p:spTree>
    <p:extLst>
      <p:ext uri="{BB962C8B-B14F-4D97-AF65-F5344CB8AC3E}">
        <p14:creationId xmlns:p14="http://schemas.microsoft.com/office/powerpoint/2010/main" val="3651728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43</a:t>
            </a:fld>
            <a:endParaRPr lang="en-US" altLang="x-none"/>
          </a:p>
        </p:txBody>
      </p:sp>
    </p:spTree>
    <p:extLst>
      <p:ext uri="{BB962C8B-B14F-4D97-AF65-F5344CB8AC3E}">
        <p14:creationId xmlns:p14="http://schemas.microsoft.com/office/powerpoint/2010/main" val="385579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a:p>
            <a:r>
              <a:rPr lang="en-AU" dirty="0">
                <a:latin typeface="Arial" panose="020B0604020202020204" pitchFamily="34" charset="0"/>
                <a:cs typeface="Arial" panose="020B0604020202020204" pitchFamily="34" charset="0"/>
              </a:rPr>
              <a:t>https://ace.nesa.nsw.edu.au/ace-8064</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8305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http://educationstandards.nsw.edu.au/wps/portal/nesa/11-12/hsc/subject-selection</a:t>
            </a:r>
          </a:p>
          <a:p>
            <a:pPr>
              <a:defRPr/>
            </a:pPr>
            <a:r>
              <a:rPr lang="en-AU" dirty="0">
                <a:latin typeface="Arial" panose="020B0604020202020204" pitchFamily="34" charset="0"/>
                <a:cs typeface="Arial" panose="020B0604020202020204" pitchFamily="34" charset="0"/>
              </a:rPr>
              <a:t>https://ace.nesa.nsw.edu.au/ace-8036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9341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 from 2019 Year 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r>
              <a:rPr lang="en-AU" dirty="0">
                <a:latin typeface="Arial" panose="020B0604020202020204" pitchFamily="34" charset="0"/>
                <a:cs typeface="Arial" panose="020B0604020202020204" pitchFamily="34" charset="0"/>
              </a:rPr>
              <a:t>https://ace.nesa.nsw.edu.au/ace-8005</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411887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https://ace.nesa.nsw.edu.au/ace-4060</a:t>
            </a:r>
          </a:p>
          <a:p>
            <a:r>
              <a:rPr lang="en-AU" dirty="0"/>
              <a:t>https://educationstandards.nsw.edu.au/wps/portal/nesa/11-12/hsc/hsc-minimum-standard</a:t>
            </a:r>
          </a:p>
        </p:txBody>
      </p:sp>
      <p:sp>
        <p:nvSpPr>
          <p:cNvPr id="4" name="Slide Number Placeholder 3"/>
          <p:cNvSpPr>
            <a:spLocks noGrp="1"/>
          </p:cNvSpPr>
          <p:nvPr>
            <p:ph type="sldNum" sz="quarter" idx="10"/>
          </p:nvPr>
        </p:nvSpPr>
        <p:spPr/>
        <p:txBody>
          <a:bodyPr/>
          <a:lstStyle/>
          <a:p>
            <a:fld id="{C7CA2302-E05A-4141-A3CB-C676C85A38D4}" type="slidenum">
              <a:rPr lang="en-AU" smtClean="0"/>
              <a:t>8</a:t>
            </a:fld>
            <a:endParaRPr lang="en-AU"/>
          </a:p>
        </p:txBody>
      </p:sp>
    </p:spTree>
    <p:extLst>
      <p:ext uri="{BB962C8B-B14F-4D97-AF65-F5344CB8AC3E}">
        <p14:creationId xmlns:p14="http://schemas.microsoft.com/office/powerpoint/2010/main" val="399356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https://educationstandards.nsw.edu.au/wps/portal/nesa/11-12/hsc/hsc-minimum-standard/online-tests</a:t>
            </a:r>
          </a:p>
        </p:txBody>
      </p:sp>
      <p:sp>
        <p:nvSpPr>
          <p:cNvPr id="4" name="Slide Number Placeholder 3"/>
          <p:cNvSpPr>
            <a:spLocks noGrp="1"/>
          </p:cNvSpPr>
          <p:nvPr>
            <p:ph type="sldNum" sz="quarter" idx="10"/>
          </p:nvPr>
        </p:nvSpPr>
        <p:spPr/>
        <p:txBody>
          <a:bodyPr/>
          <a:lstStyle/>
          <a:p>
            <a:fld id="{C7CA2302-E05A-4141-A3CB-C676C85A38D4}" type="slidenum">
              <a:rPr lang="en-AU" smtClean="0"/>
              <a:t>9</a:t>
            </a:fld>
            <a:endParaRPr lang="en-AU"/>
          </a:p>
        </p:txBody>
      </p:sp>
    </p:spTree>
    <p:extLst>
      <p:ext uri="{BB962C8B-B14F-4D97-AF65-F5344CB8AC3E}">
        <p14:creationId xmlns:p14="http://schemas.microsoft.com/office/powerpoint/2010/main" val="887449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0868608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6163214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6267415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7180360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986740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7696581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25648497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1725147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9784929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5778787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4164688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23646361"/>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12899942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00346783"/>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4420631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164606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1313620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58550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370066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26633725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8046268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066872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5521038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395736422"/>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8407295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20894544"/>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3830356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5803646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0366631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3295310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691192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3348782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280070"/>
                </a:solidFill>
                <a:effectLst/>
                <a:latin typeface="Arial" charset="0"/>
                <a:ea typeface="ＭＳ Ｐゴシック" charset="-128"/>
                <a:cs typeface="+mn-cs"/>
              </a:rPr>
              <a:t>Presented</a:t>
            </a:r>
            <a:r>
              <a:rPr lang="en-US" sz="900" b="1" kern="1200" baseline="0" dirty="0">
                <a:solidFill>
                  <a:srgbClr val="280070"/>
                </a:solidFill>
                <a:effectLst/>
                <a:latin typeface="Arial" charset="0"/>
                <a:ea typeface="ＭＳ Ｐゴシック" charset="-128"/>
                <a:cs typeface="+mn-cs"/>
              </a:rPr>
              <a:t> By </a:t>
            </a:r>
            <a:br>
              <a:rPr lang="en-US" sz="900" b="1" kern="1200" baseline="0" dirty="0">
                <a:solidFill>
                  <a:srgbClr val="280070"/>
                </a:solidFill>
                <a:effectLst/>
                <a:latin typeface="Arial" charset="0"/>
                <a:ea typeface="ＭＳ Ｐゴシック" charset="-128"/>
                <a:cs typeface="+mn-cs"/>
              </a:rPr>
            </a:br>
            <a:r>
              <a:rPr lang="en-US" sz="900" b="1" kern="1200" baseline="0" dirty="0">
                <a:solidFill>
                  <a:srgbClr val="280070"/>
                </a:solidFill>
                <a:effectLst/>
                <a:latin typeface="Arial" charset="0"/>
                <a:ea typeface="ＭＳ Ｐゴシック" charset="-128"/>
                <a:cs typeface="+mn-cs"/>
              </a:rPr>
              <a:t>Name Surname</a:t>
            </a:r>
            <a:br>
              <a:rPr lang="en-US" sz="900" b="1" kern="1200" baseline="0" dirty="0">
                <a:solidFill>
                  <a:srgbClr val="280070"/>
                </a:solidFill>
                <a:effectLst/>
                <a:latin typeface="Arial" charset="0"/>
                <a:ea typeface="ＭＳ Ｐゴシック" charset="-128"/>
                <a:cs typeface="+mn-cs"/>
              </a:rPr>
            </a:br>
            <a:r>
              <a:rPr lang="en-US" sz="900" b="0" kern="1200" dirty="0">
                <a:solidFill>
                  <a:srgbClr val="280070"/>
                </a:solidFill>
                <a:effectLst/>
                <a:latin typeface="Arial" charset="0"/>
                <a:ea typeface="ＭＳ Ｐゴシック" charset="-128"/>
                <a:cs typeface="+mn-cs"/>
              </a:rPr>
              <a:t>1</a:t>
            </a:r>
            <a:r>
              <a:rPr lang="en-US" sz="900" b="0" kern="1200" baseline="30000" dirty="0">
                <a:solidFill>
                  <a:srgbClr val="280070"/>
                </a:solidFill>
                <a:effectLst/>
                <a:latin typeface="Arial" charset="0"/>
                <a:ea typeface="ＭＳ Ｐゴシック" charset="-128"/>
                <a:cs typeface="+mn-cs"/>
              </a:rPr>
              <a:t>st</a:t>
            </a:r>
            <a:r>
              <a:rPr lang="en-US" sz="900" b="0" kern="1200" baseline="0" dirty="0">
                <a:solidFill>
                  <a:srgbClr val="280070"/>
                </a:solidFill>
                <a:effectLst/>
                <a:latin typeface="Arial" charset="0"/>
                <a:ea typeface="ＭＳ Ｐゴシック" charset="-128"/>
                <a:cs typeface="+mn-cs"/>
              </a:rPr>
              <a:t> January 2017</a:t>
            </a:r>
            <a:endParaRPr lang="en-US" sz="900" b="1" kern="1200" dirty="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extLst>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uac.edu.a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720" y="1235532"/>
            <a:ext cx="8348980" cy="853325"/>
          </a:xfrm>
        </p:spPr>
        <p:txBody>
          <a:bodyPr/>
          <a:lstStyle/>
          <a:p>
            <a:r>
              <a:rPr lang="en-US" dirty="0"/>
              <a:t>Year 10 Subject Selection for Stage 6 </a:t>
            </a:r>
          </a:p>
          <a:p>
            <a:r>
              <a:rPr lang="en-US" dirty="0"/>
              <a:t>Year 11 - 2021 ~ Year 12 2022</a:t>
            </a:r>
          </a:p>
          <a:p>
            <a:endParaRPr lang="en-US" dirty="0"/>
          </a:p>
        </p:txBody>
      </p:sp>
      <p:sp>
        <p:nvSpPr>
          <p:cNvPr id="3" name="Text Placeholder 2"/>
          <p:cNvSpPr>
            <a:spLocks noGrp="1"/>
          </p:cNvSpPr>
          <p:nvPr>
            <p:ph type="body" sz="quarter" idx="11"/>
          </p:nvPr>
        </p:nvSpPr>
        <p:spPr>
          <a:xfrm>
            <a:off x="299720" y="2070762"/>
            <a:ext cx="8338820" cy="853325"/>
          </a:xfrm>
        </p:spPr>
        <p:txBody>
          <a:bodyPr/>
          <a:lstStyle/>
          <a:p>
            <a:r>
              <a:rPr lang="en-US" dirty="0"/>
              <a:t>For Year 10 students and their parents</a:t>
            </a:r>
          </a:p>
          <a:p>
            <a:r>
              <a:rPr lang="en-US" dirty="0"/>
              <a:t>at Liverpool Girls High School</a:t>
            </a:r>
          </a:p>
        </p:txBody>
      </p:sp>
      <p:pic>
        <p:nvPicPr>
          <p:cNvPr id="5" name="Picture 4">
            <a:extLst>
              <a:ext uri="{FF2B5EF4-FFF2-40B4-BE49-F238E27FC236}">
                <a16:creationId xmlns:a16="http://schemas.microsoft.com/office/drawing/2014/main" id="{1C0FDCB3-EBA8-4C91-B8C9-2D5A42273547}"/>
              </a:ext>
            </a:extLst>
          </p:cNvPr>
          <p:cNvPicPr>
            <a:picLocks noChangeAspect="1"/>
          </p:cNvPicPr>
          <p:nvPr/>
        </p:nvPicPr>
        <p:blipFill>
          <a:blip r:embed="rId3"/>
          <a:stretch>
            <a:fillRect/>
          </a:stretch>
        </p:blipFill>
        <p:spPr>
          <a:xfrm>
            <a:off x="7774734" y="3676741"/>
            <a:ext cx="1000606" cy="1129994"/>
          </a:xfrm>
          <a:prstGeom prst="rect">
            <a:avLst/>
          </a:prstGeom>
        </p:spPr>
      </p:pic>
    </p:spTree>
    <p:extLst>
      <p:ext uri="{BB962C8B-B14F-4D97-AF65-F5344CB8AC3E}">
        <p14:creationId xmlns:p14="http://schemas.microsoft.com/office/powerpoint/2010/main" val="34420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1345"/>
            <a:ext cx="8242744" cy="558849"/>
          </a:xfrm>
        </p:spPr>
        <p:txBody>
          <a:bodyPr/>
          <a:lstStyle/>
          <a:p>
            <a:pPr algn="ctr"/>
            <a:r>
              <a:rPr lang="en-AU" sz="24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01299541"/>
              </p:ext>
            </p:extLst>
          </p:nvPr>
        </p:nvGraphicFramePr>
        <p:xfrm>
          <a:off x="366837" y="1400452"/>
          <a:ext cx="8487053" cy="3215092"/>
        </p:xfrm>
        <a:graphic>
          <a:graphicData uri="http://schemas.openxmlformats.org/drawingml/2006/table">
            <a:tbl>
              <a:tblPr firstRow="1" bandRow="1">
                <a:tableStyleId>{00A15C55-8517-42AA-B614-E9B94910E393}</a:tableStyleId>
              </a:tblPr>
              <a:tblGrid>
                <a:gridCol w="4327332">
                  <a:extLst>
                    <a:ext uri="{9D8B030D-6E8A-4147-A177-3AD203B41FA5}">
                      <a16:colId xmlns:a16="http://schemas.microsoft.com/office/drawing/2014/main" val="20000"/>
                    </a:ext>
                  </a:extLst>
                </a:gridCol>
                <a:gridCol w="4159721">
                  <a:extLst>
                    <a:ext uri="{9D8B030D-6E8A-4147-A177-3AD203B41FA5}">
                      <a16:colId xmlns:a16="http://schemas.microsoft.com/office/drawing/2014/main" val="20001"/>
                    </a:ext>
                  </a:extLst>
                </a:gridCol>
              </a:tblGrid>
              <a:tr h="364884">
                <a:tc>
                  <a:txBody>
                    <a:bodyPr/>
                    <a:lstStyle/>
                    <a:p>
                      <a:pPr algn="ctr"/>
                      <a:r>
                        <a:rPr lang="en-AU" sz="1600" dirty="0">
                          <a:latin typeface="Helvetica" panose="020B0604020202020204" pitchFamily="34" charset="0"/>
                          <a:cs typeface="Helvetica" panose="020B0604020202020204" pitchFamily="34" charset="0"/>
                        </a:rPr>
                        <a:t>Board Developed</a:t>
                      </a:r>
                      <a:r>
                        <a:rPr lang="en-AU" sz="1600" baseline="0" dirty="0">
                          <a:latin typeface="Helvetica" panose="020B0604020202020204" pitchFamily="34" charset="0"/>
                          <a:cs typeface="Helvetica" panose="020B0604020202020204" pitchFamily="34" charset="0"/>
                        </a:rPr>
                        <a: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AU" sz="1600" dirty="0">
                          <a:latin typeface="Helvetica" panose="020B0604020202020204" pitchFamily="34" charset="0"/>
                          <a:cs typeface="Helvetica" panose="020B0604020202020204" pitchFamily="34" charset="0"/>
                        </a:rPr>
                        <a:t>Board</a:t>
                      </a:r>
                      <a:r>
                        <a:rPr lang="en-AU" sz="1600" baseline="0" dirty="0">
                          <a:latin typeface="Helvetica" panose="020B0604020202020204" pitchFamily="34" charset="0"/>
                          <a:cs typeface="Helvetica" panose="020B0604020202020204" pitchFamily="34" charset="0"/>
                        </a:rPr>
                        <a:t> Endorsed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73248">
                <a:tc>
                  <a:txBody>
                    <a:bodyPr/>
                    <a:lstStyle/>
                    <a:p>
                      <a:pPr algn="l"/>
                      <a:r>
                        <a:rPr lang="en-AU" sz="1500" dirty="0">
                          <a:latin typeface="Helvetica" panose="020B0604020202020204" pitchFamily="34" charset="0"/>
                          <a:cs typeface="Helvetica" panose="020B0604020202020204" pitchFamily="34" charset="0"/>
                        </a:rPr>
                        <a:t>HSC</a:t>
                      </a:r>
                      <a:r>
                        <a:rPr lang="en-AU" sz="15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all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No HSC examination – school-based</a:t>
                      </a:r>
                      <a:r>
                        <a:rPr lang="en-AU" sz="1500" baseline="0" dirty="0">
                          <a:latin typeface="Helvetica" panose="020B0604020202020204" pitchFamily="34" charset="0"/>
                          <a:cs typeface="Helvetica" panose="020B0604020202020204" pitchFamily="34" charset="0"/>
                        </a:rPr>
                        <a:t> assessment only</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62094">
                <a:tc>
                  <a:txBody>
                    <a:bodyPr/>
                    <a:lstStyle/>
                    <a:p>
                      <a:pPr algn="l"/>
                      <a:r>
                        <a:rPr lang="en-AU" sz="1500" dirty="0">
                          <a:latin typeface="Helvetica" panose="020B0604020202020204" pitchFamily="34" charset="0"/>
                          <a:cs typeface="Helvetica" panose="020B0604020202020204" pitchFamily="34" charset="0"/>
                        </a:rPr>
                        <a:t>May be included</a:t>
                      </a:r>
                      <a:r>
                        <a:rPr lang="en-AU" sz="1500" baseline="0" dirty="0">
                          <a:latin typeface="Helvetica" panose="020B0604020202020204" pitchFamily="34" charset="0"/>
                          <a:cs typeface="Helvetica" panose="020B0604020202020204" pitchFamily="34" charset="0"/>
                        </a:rPr>
                        <a:t> in the calculation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lang="en-AU" sz="1500" dirty="0">
                          <a:latin typeface="Helvetica" panose="020B0604020202020204" pitchFamily="34" charset="0"/>
                          <a:cs typeface="Helvetica" panose="020B0604020202020204" pitchFamily="34" charset="0"/>
                        </a:rPr>
                        <a:t>Not included in the calculation</a:t>
                      </a:r>
                      <a:r>
                        <a:rPr lang="en-AU" sz="1500" baseline="0" dirty="0">
                          <a:latin typeface="Helvetica" panose="020B0604020202020204" pitchFamily="34" charset="0"/>
                          <a:cs typeface="Helvetica" panose="020B0604020202020204" pitchFamily="34" charset="0"/>
                        </a:rPr>
                        <a:t>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9982">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64884">
                <a:tc>
                  <a:txBody>
                    <a:bodyPr/>
                    <a:lstStyle/>
                    <a:p>
                      <a:pPr algn="l"/>
                      <a:r>
                        <a:rPr lang="en-AU" sz="1500" dirty="0">
                          <a:latin typeface="Helvetica" panose="020B0604020202020204" pitchFamily="34" charset="0"/>
                          <a:cs typeface="Helvetica" panose="020B0604020202020204" pitchFamily="34" charset="0"/>
                        </a:rPr>
                        <a:t>Includes Life Skills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201A1B9B-66F8-489C-9DFB-9EB1958B2207}"/>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9321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9535" y="1043360"/>
            <a:ext cx="8242744" cy="558849"/>
          </a:xfrm>
        </p:spPr>
        <p:txBody>
          <a:bodyPr/>
          <a:lstStyle/>
          <a:p>
            <a:pPr algn="ctr"/>
            <a:r>
              <a:rPr lang="en-AU" sz="24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413397757"/>
              </p:ext>
            </p:extLst>
          </p:nvPr>
        </p:nvGraphicFramePr>
        <p:xfrm>
          <a:off x="1023256" y="1513114"/>
          <a:ext cx="7053944" cy="2976281"/>
        </p:xfrm>
        <a:graphic>
          <a:graphicData uri="http://schemas.openxmlformats.org/drawingml/2006/table">
            <a:tbl>
              <a:tblPr firstRow="1" bandRow="1">
                <a:tableStyleId>{00A15C55-8517-42AA-B614-E9B94910E393}</a:tableStyleId>
              </a:tblPr>
              <a:tblGrid>
                <a:gridCol w="3526972">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tblGrid>
              <a:tr h="530554">
                <a:tc>
                  <a:txBody>
                    <a:bodyPr/>
                    <a:lstStyle/>
                    <a:p>
                      <a:pPr algn="ctr"/>
                      <a:r>
                        <a:rPr lang="en-AU" sz="1600" dirty="0">
                          <a:latin typeface="Helvetica" panose="020B0604020202020204" pitchFamily="34" charset="0"/>
                          <a:cs typeface="Helvetica" panose="020B0604020202020204" pitchFamily="34" charset="0"/>
                        </a:rPr>
                        <a:t>Category A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sz="1600" dirty="0">
                          <a:latin typeface="Helvetica" panose="020B0604020202020204" pitchFamily="34" charset="0"/>
                          <a:cs typeface="Helvetica" panose="020B0604020202020204" pitchFamily="34" charset="0"/>
                        </a:rPr>
                        <a:t>Category B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05825">
                <a:tc>
                  <a:txBody>
                    <a:bodyPr/>
                    <a:lstStyle/>
                    <a:p>
                      <a:r>
                        <a:rPr lang="en-AU" sz="1600" dirty="0">
                          <a:latin typeface="Helvetica" panose="020B0604020202020204" pitchFamily="34" charset="0"/>
                          <a:cs typeface="Helvetica" panose="020B0604020202020204" pitchFamily="34" charset="0"/>
                        </a:rPr>
                        <a:t>May be included in the calculation</a:t>
                      </a:r>
                      <a:r>
                        <a:rPr lang="en-AU" sz="1600" baseline="0" dirty="0">
                          <a:latin typeface="Helvetica" panose="020B0604020202020204" pitchFamily="34" charset="0"/>
                          <a:cs typeface="Helvetica" panose="020B0604020202020204" pitchFamily="34" charset="0"/>
                        </a:rPr>
                        <a:t> of a student’s Australian Tertiary Admission Rank (ATAR)</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34077">
                <a:tc>
                  <a:txBody>
                    <a:bodyPr/>
                    <a:lstStyle/>
                    <a:p>
                      <a:r>
                        <a:rPr lang="en-AU" sz="1600" dirty="0">
                          <a:latin typeface="Helvetica" panose="020B0604020202020204" pitchFamily="34" charset="0"/>
                          <a:cs typeface="Helvetica" panose="020B0604020202020204" pitchFamily="34" charset="0"/>
                        </a:rPr>
                        <a:t>Compulsory HSC Examination</a:t>
                      </a:r>
                      <a:r>
                        <a:rPr lang="en-AU" sz="1600" baseline="0" dirty="0">
                          <a:latin typeface="Helvetica" panose="020B0604020202020204" pitchFamily="34" charset="0"/>
                          <a:cs typeface="Helvetica" panose="020B0604020202020204" pitchFamily="34" charset="0"/>
                        </a:rPr>
                        <a:t> for most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AU" sz="1600" dirty="0">
                          <a:latin typeface="Helvetica" panose="020B0604020202020204" pitchFamily="34" charset="0"/>
                          <a:cs typeface="Helvetica" panose="020B0604020202020204" pitchFamily="34" charset="0"/>
                        </a:rPr>
                        <a:t>Optional HSC examination for some</a:t>
                      </a:r>
                      <a:r>
                        <a:rPr lang="en-AU" sz="1600" baseline="0" dirty="0">
                          <a:latin typeface="Helvetica" panose="020B0604020202020204" pitchFamily="34" charset="0"/>
                          <a:cs typeface="Helvetica" panose="020B0604020202020204" pitchFamily="34" charset="0"/>
                        </a:rPr>
                        <a:t> courses</a:t>
                      </a:r>
                      <a:r>
                        <a:rPr lang="en-AU" sz="1600" dirty="0">
                          <a:latin typeface="Helvetica" panose="020B0604020202020204" pitchFamily="34" charset="0"/>
                          <a:cs typeface="Helvetica"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5825">
                <a:tc>
                  <a:txBody>
                    <a:bodyPr/>
                    <a:lstStyle/>
                    <a:p>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Include VET Curriculum Framework courses</a:t>
                      </a:r>
                      <a:r>
                        <a:rPr lang="en-AU" sz="1600" baseline="0" dirty="0">
                          <a:latin typeface="Helvetica" panose="020B0604020202020204" pitchFamily="34" charset="0"/>
                          <a:cs typeface="Helvetica" panose="020B0604020202020204" pitchFamily="34" charset="0"/>
                        </a:rPr>
                        <a:t> and have compulsory work placement.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3F38DD31-EB6A-4475-9024-CD6CF7373CF8}"/>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3549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593310"/>
            <a:ext cx="8056605" cy="2935148"/>
          </a:xfrm>
          <a:prstGeom prst="rect">
            <a:avLst/>
          </a:prstGeom>
        </p:spPr>
        <p:txBody>
          <a:bodyPr/>
          <a:lstStyle/>
          <a:p>
            <a:pPr>
              <a:lnSpc>
                <a:spcPct val="150000"/>
              </a:lnSpc>
              <a:spcBef>
                <a:spcPts val="1350"/>
              </a:spcBef>
              <a:spcAft>
                <a:spcPts val="450"/>
              </a:spcAft>
              <a:defRPr/>
            </a:pPr>
            <a:r>
              <a:rPr lang="en-AU" altLang="en-US" sz="1800" dirty="0">
                <a:latin typeface="Helvetica" pitchFamily="34" charset="0"/>
                <a:ea typeface="ＭＳ Ｐゴシック" pitchFamily="34" charset="-128"/>
                <a:cs typeface="Helvetica" pitchFamily="34" charset="0"/>
              </a:rPr>
              <a:t>Students must:</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follow the course </a:t>
            </a:r>
            <a:r>
              <a:rPr lang="en-AU" altLang="en-US" dirty="0">
                <a:latin typeface="Helvetica" pitchFamily="34" charset="0"/>
                <a:ea typeface="ＭＳ Ｐゴシック" pitchFamily="34" charset="-128"/>
                <a:cs typeface="Helvetica" pitchFamily="34" charset="0"/>
              </a:rPr>
              <a:t>developed or endorsed by NESA</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apply themselves </a:t>
            </a:r>
            <a:r>
              <a:rPr lang="en-AU" altLang="en-US"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achieve</a:t>
            </a:r>
            <a:r>
              <a:rPr lang="en-AU" altLang="en-US" b="1" dirty="0">
                <a:latin typeface="Helvetica" pitchFamily="34" charset="0"/>
                <a:ea typeface="ＭＳ Ｐゴシック" pitchFamily="34" charset="-128"/>
                <a:cs typeface="Helvetica" pitchFamily="34" charset="0"/>
              </a:rPr>
              <a:t> </a:t>
            </a:r>
            <a:r>
              <a:rPr lang="en-AU" altLang="en-US" dirty="0">
                <a:latin typeface="Helvetica" pitchFamily="34" charset="0"/>
                <a:ea typeface="ＭＳ Ｐゴシック" pitchFamily="34" charset="-128"/>
                <a:cs typeface="Helvetica" pitchFamily="34" charset="0"/>
              </a:rPr>
              <a:t>some or all of the course outcomes</a:t>
            </a:r>
          </a:p>
          <a:p>
            <a:pPr marL="466725" lvl="1" indent="-200025">
              <a:spcBef>
                <a:spcPts val="900"/>
              </a:spcBef>
              <a:buFont typeface="Arial" charset="0"/>
              <a:buChar char="•"/>
              <a:defRPr/>
            </a:pPr>
            <a:r>
              <a:rPr lang="en-AU" altLang="en-US" dirty="0">
                <a:latin typeface="Helvetica" pitchFamily="34" charset="0"/>
                <a:ea typeface="ＭＳ Ｐゴシック" pitchFamily="34" charset="-128"/>
                <a:cs typeface="Helvetica" pitchFamily="34" charset="0"/>
              </a:rPr>
              <a:t>where applicable, complete </a:t>
            </a:r>
            <a:r>
              <a:rPr lang="en-AU" altLang="en-US" b="1" dirty="0">
                <a:solidFill>
                  <a:srgbClr val="002060"/>
                </a:solidFill>
                <a:latin typeface="Helvetica" pitchFamily="34" charset="0"/>
                <a:ea typeface="ＭＳ Ｐゴシック" pitchFamily="34" charset="-128"/>
                <a:cs typeface="Helvetica" pitchFamily="34" charset="0"/>
              </a:rPr>
              <a:t>mandatory work placement</a:t>
            </a:r>
            <a:r>
              <a:rPr lang="en-AU" altLang="en-US" dirty="0">
                <a:solidFill>
                  <a:srgbClr val="002060"/>
                </a:solidFill>
                <a:latin typeface="Helvetica" pitchFamily="34" charset="0"/>
                <a:ea typeface="ＭＳ Ｐゴシック" pitchFamily="34" charset="-128"/>
                <a:cs typeface="Helvetica" pitchFamily="34" charset="0"/>
              </a:rPr>
              <a:t>.</a:t>
            </a:r>
          </a:p>
          <a:p>
            <a:pPr marL="95250" lvl="1" indent="0">
              <a:spcBef>
                <a:spcPts val="900"/>
              </a:spcBef>
              <a:buNone/>
              <a:defRPr/>
            </a:pPr>
            <a:endParaRPr lang="en-AU" altLang="en-US" dirty="0">
              <a:latin typeface="Helvetica" pitchFamily="34" charset="0"/>
              <a:ea typeface="ＭＳ Ｐゴシック" pitchFamily="34" charset="-128"/>
              <a:cs typeface="Helvetica" pitchFamily="34" charset="0"/>
            </a:endParaRPr>
          </a:p>
          <a:p>
            <a:pPr marL="95250" lvl="1" indent="0">
              <a:spcBef>
                <a:spcPts val="900"/>
              </a:spcBef>
              <a:buNone/>
              <a:defRPr/>
            </a:pPr>
            <a:endParaRPr lang="en-AU" altLang="en-US" dirty="0">
              <a:latin typeface="Helvetica" pitchFamily="34" charset="0"/>
              <a:ea typeface="ＭＳ Ｐゴシック" pitchFamily="34" charset="-128"/>
              <a:cs typeface="Helvetica" pitchFamily="34" charset="0"/>
            </a:endParaRPr>
          </a:p>
          <a:p>
            <a:pPr marL="0" indent="0">
              <a:buNone/>
            </a:pPr>
            <a:endParaRPr lang="en-AU" dirty="0"/>
          </a:p>
        </p:txBody>
      </p:sp>
      <p:pic>
        <p:nvPicPr>
          <p:cNvPr id="6" name="Picture 5">
            <a:extLst>
              <a:ext uri="{FF2B5EF4-FFF2-40B4-BE49-F238E27FC236}">
                <a16:creationId xmlns:a16="http://schemas.microsoft.com/office/drawing/2014/main" id="{B29FF365-03A5-4E24-8EBF-05CB5994B126}"/>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72614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8181"/>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940821"/>
            <a:ext cx="8140796" cy="2484438"/>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Students must:</a:t>
            </a: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complete HSC assessment tasks that contribute in </a:t>
            </a:r>
            <a:r>
              <a:rPr lang="en-AU" altLang="en-US" b="1" dirty="0">
                <a:solidFill>
                  <a:srgbClr val="280070"/>
                </a:solidFill>
                <a:latin typeface="Helvetica" pitchFamily="34" charset="0"/>
                <a:ea typeface="ＭＳ Ｐゴシック" pitchFamily="34" charset="-128"/>
                <a:cs typeface="Helvetica" pitchFamily="34" charset="0"/>
              </a:rPr>
              <a:t>excess of 50 per cent </a:t>
            </a:r>
            <a:r>
              <a:rPr lang="en-AU" altLang="en-US" dirty="0">
                <a:latin typeface="Helvetica" pitchFamily="34" charset="0"/>
                <a:ea typeface="ＭＳ Ｐゴシック" pitchFamily="34" charset="-128"/>
                <a:cs typeface="Helvetica" pitchFamily="34" charset="0"/>
              </a:rPr>
              <a:t>of available marks in courses where internal assessment marks are submitted, and</a:t>
            </a:r>
          </a:p>
          <a:p>
            <a:pPr marL="523875" lvl="1" indent="-257175">
              <a:spcBef>
                <a:spcPts val="900"/>
              </a:spcBef>
              <a:buFont typeface="Arial" pitchFamily="34" charset="0"/>
              <a:buChar char="•"/>
              <a:defRPr/>
            </a:pPr>
            <a:endParaRPr lang="en-AU" altLang="en-US" dirty="0">
              <a:latin typeface="Helvetica" pitchFamily="34" charset="0"/>
              <a:ea typeface="ＭＳ Ｐゴシック" pitchFamily="34" charset="-128"/>
              <a:cs typeface="Helvetica" pitchFamily="34" charset="0"/>
            </a:endParaRP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sit for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pic>
        <p:nvPicPr>
          <p:cNvPr id="6" name="Picture 5">
            <a:extLst>
              <a:ext uri="{FF2B5EF4-FFF2-40B4-BE49-F238E27FC236}">
                <a16:creationId xmlns:a16="http://schemas.microsoft.com/office/drawing/2014/main" id="{C3B62BB7-C418-4D9C-AB51-165B4E170AE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02457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440"/>
            <a:ext cx="8242744" cy="434818"/>
          </a:xfrm>
        </p:spPr>
        <p:txBody>
          <a:bodyPr/>
          <a:lstStyle/>
          <a:p>
            <a:pPr algn="ctr"/>
            <a:r>
              <a:rPr lang="en-AU" sz="2400" dirty="0">
                <a:effectLst>
                  <a:outerShdw blurRad="38100" dist="38100" dir="2700000" algn="tl">
                    <a:srgbClr val="000000">
                      <a:alpha val="43137"/>
                    </a:srgbClr>
                  </a:outerShdw>
                </a:effectLst>
              </a:rPr>
              <a:t>Confirmation of Entry</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84117" y="1452089"/>
            <a:ext cx="8242743" cy="3109025"/>
          </a:xfrm>
          <a:prstGeom prst="rect">
            <a:avLst/>
          </a:prstGeom>
        </p:spPr>
        <p:txBody>
          <a:bodyPr/>
          <a:lstStyle/>
          <a:p>
            <a:pPr marL="0" lvl="1" indent="0">
              <a:spcBef>
                <a:spcPct val="0"/>
              </a:spcBef>
              <a:buNone/>
            </a:pPr>
            <a:r>
              <a:rPr lang="en-AU" altLang="en-US" dirty="0">
                <a:solidFill>
                  <a:srgbClr val="343434"/>
                </a:solidFill>
                <a:latin typeface="Helvetica" charset="0"/>
              </a:rPr>
              <a:t>Students will receive a NESA </a:t>
            </a:r>
            <a:r>
              <a:rPr lang="en-AU" altLang="en-US" b="1" dirty="0">
                <a:solidFill>
                  <a:srgbClr val="280070"/>
                </a:solidFill>
                <a:latin typeface="Helvetica" charset="0"/>
              </a:rPr>
              <a:t>Confirmation of Entry </a:t>
            </a:r>
            <a:r>
              <a:rPr lang="en-AU" altLang="en-US" dirty="0">
                <a:solidFill>
                  <a:srgbClr val="343434"/>
                </a:solidFill>
                <a:latin typeface="Helvetica" charset="0"/>
              </a:rPr>
              <a:t>from the school</a:t>
            </a:r>
          </a:p>
          <a:p>
            <a:pPr marL="0" lvl="1" indent="0">
              <a:spcBef>
                <a:spcPct val="0"/>
              </a:spcBef>
              <a:buNone/>
            </a:pPr>
            <a:r>
              <a:rPr lang="en-AU" altLang="en-US" dirty="0">
                <a:solidFill>
                  <a:srgbClr val="343434"/>
                </a:solidFill>
                <a:latin typeface="Helvetica" charset="0"/>
              </a:rPr>
              <a:t> </a:t>
            </a:r>
          </a:p>
          <a:p>
            <a:pPr marL="0" lvl="1" indent="0">
              <a:lnSpc>
                <a:spcPct val="100000"/>
              </a:lnSpc>
              <a:spcBef>
                <a:spcPct val="0"/>
              </a:spcBef>
              <a:buNone/>
            </a:pPr>
            <a:r>
              <a:rPr lang="en-AU" altLang="en-US" dirty="0">
                <a:solidFill>
                  <a:srgbClr val="343434"/>
                </a:solidFill>
                <a:latin typeface="Helvetica" charset="0"/>
              </a:rPr>
              <a:t>Before signing the </a:t>
            </a:r>
            <a:r>
              <a:rPr lang="en-AU" altLang="en-US" dirty="0">
                <a:latin typeface="Helvetica" charset="0"/>
              </a:rPr>
              <a:t>Confirmation of Entry </a:t>
            </a:r>
            <a:r>
              <a:rPr lang="en-AU" altLang="en-US" dirty="0">
                <a:solidFill>
                  <a:srgbClr val="343434"/>
                </a:solidFill>
                <a:latin typeface="Helvetica" charset="0"/>
              </a:rPr>
              <a:t>each year (Years 10, 11 and 12) students should </a:t>
            </a:r>
            <a:r>
              <a:rPr lang="en-AU" altLang="en-US" b="1" dirty="0">
                <a:solidFill>
                  <a:srgbClr val="280070"/>
                </a:solidFill>
                <a:latin typeface="Helvetica" charset="0"/>
              </a:rPr>
              <a:t>check that they are:</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enrolled in the correct courses</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eligible for:</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10: Record of School </a:t>
            </a:r>
            <a:r>
              <a:rPr lang="en-AU" altLang="en-US" sz="1800" dirty="0">
                <a:latin typeface="Helvetica" charset="0"/>
              </a:rPr>
              <a:t>Achievement</a:t>
            </a:r>
            <a:r>
              <a:rPr lang="en-AU" altLang="en-US" sz="1800" dirty="0">
                <a:solidFill>
                  <a:srgbClr val="343434"/>
                </a:solidFill>
                <a:latin typeface="Helvetica" charset="0"/>
              </a:rPr>
              <a:t> </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11: Stage 6 Preliminary</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12: HSC</a:t>
            </a:r>
          </a:p>
          <a:p>
            <a:endParaRPr lang="en-AU" dirty="0"/>
          </a:p>
        </p:txBody>
      </p:sp>
      <p:pic>
        <p:nvPicPr>
          <p:cNvPr id="6" name="Picture 5">
            <a:extLst>
              <a:ext uri="{FF2B5EF4-FFF2-40B4-BE49-F238E27FC236}">
                <a16:creationId xmlns:a16="http://schemas.microsoft.com/office/drawing/2014/main" id="{F1094541-6258-4509-A894-3CB5AAA5DAE4}"/>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8126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084" y="1081063"/>
            <a:ext cx="8242744" cy="558849"/>
          </a:xfrm>
        </p:spPr>
        <p:txBody>
          <a:bodyPr/>
          <a:lstStyle/>
          <a:p>
            <a:pPr algn="ctr"/>
            <a:r>
              <a:rPr lang="en-US" altLang="en-US" sz="2400" dirty="0">
                <a:effectLst>
                  <a:outerShdw blurRad="38100" dist="38100" dir="2700000" algn="tl">
                    <a:srgbClr val="C0C0C0"/>
                  </a:outerShdw>
                </a:effectLst>
                <a:latin typeface="Arial" panose="020B0604020202020204" pitchFamily="34" charset="0"/>
                <a:ea typeface="MS PGothic" pitchFamily="34" charset="-128"/>
                <a:cs typeface="Arial" panose="020B0604020202020204" pitchFamily="34" charset="0"/>
              </a:rPr>
              <a:t>HSC: All My Own Work</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53553" y="1639912"/>
            <a:ext cx="8173275" cy="3165475"/>
          </a:xfrm>
          <a:prstGeom prst="rect">
            <a:avLst/>
          </a:prstGeom>
        </p:spPr>
        <p:txBody>
          <a:bodyPr/>
          <a:lstStyle/>
          <a:p>
            <a:pPr marL="257175" lvl="1" indent="-257175">
              <a:spcBef>
                <a:spcPts val="1350"/>
              </a:spcBef>
              <a:spcAft>
                <a:spcPts val="450"/>
              </a:spcAft>
              <a:buFont typeface="Arial" pitchFamily="34" charset="0"/>
              <a:buChar char="•"/>
            </a:pPr>
            <a:r>
              <a:rPr lang="en-AU" altLang="en-US" i="1" dirty="0">
                <a:latin typeface="Helvetica" charset="0"/>
              </a:rPr>
              <a:t>HSC: All My Own Work </a:t>
            </a:r>
            <a:r>
              <a:rPr lang="en-AU" altLang="en-US" dirty="0">
                <a:latin typeface="Helvetica" charset="0"/>
              </a:rPr>
              <a:t>is a </a:t>
            </a:r>
            <a:r>
              <a:rPr lang="en-AU" altLang="en-US" b="1" dirty="0">
                <a:solidFill>
                  <a:srgbClr val="280070"/>
                </a:solidFill>
                <a:latin typeface="Helvetica" charset="0"/>
              </a:rPr>
              <a:t>mandatory program </a:t>
            </a:r>
            <a:r>
              <a:rPr lang="en-AU" altLang="en-US"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dirty="0">
                <a:latin typeface="Helvetica" charset="0"/>
              </a:rPr>
              <a:t>It consists of five modules:</a:t>
            </a:r>
          </a:p>
          <a:p>
            <a:pPr marL="557213" lvl="2" indent="-257175">
              <a:spcBef>
                <a:spcPts val="450"/>
              </a:spcBef>
              <a:buFont typeface="Wingdings" pitchFamily="2" charset="2"/>
              <a:buChar char="Ø"/>
            </a:pPr>
            <a:r>
              <a:rPr lang="en-AU" altLang="en-US" sz="1800" dirty="0">
                <a:latin typeface="Helvetica" charset="0"/>
              </a:rPr>
              <a:t>Scholarship Principles and Practices</a:t>
            </a:r>
          </a:p>
          <a:p>
            <a:pPr marL="557213" lvl="2" indent="-257175">
              <a:spcBef>
                <a:spcPts val="450"/>
              </a:spcBef>
              <a:buFont typeface="Wingdings" pitchFamily="2" charset="2"/>
              <a:buChar char="Ø"/>
            </a:pPr>
            <a:r>
              <a:rPr lang="en-AU" altLang="en-US" sz="1800" dirty="0">
                <a:latin typeface="Helvetica" charset="0"/>
              </a:rPr>
              <a:t>Acknowledging Sources</a:t>
            </a:r>
          </a:p>
          <a:p>
            <a:pPr marL="557213" lvl="2" indent="-257175">
              <a:spcBef>
                <a:spcPts val="450"/>
              </a:spcBef>
              <a:buFont typeface="Wingdings" pitchFamily="2" charset="2"/>
              <a:buChar char="Ø"/>
            </a:pPr>
            <a:r>
              <a:rPr lang="en-AU" altLang="en-US" sz="1800" dirty="0">
                <a:latin typeface="Helvetica" charset="0"/>
              </a:rPr>
              <a:t>Plagiarism</a:t>
            </a:r>
          </a:p>
          <a:p>
            <a:pPr marL="557213" lvl="2" indent="-257175">
              <a:spcBef>
                <a:spcPts val="450"/>
              </a:spcBef>
              <a:buFont typeface="Wingdings" pitchFamily="2" charset="2"/>
              <a:buChar char="Ø"/>
            </a:pPr>
            <a:r>
              <a:rPr lang="en-AU" altLang="en-US" sz="1800" dirty="0">
                <a:latin typeface="Helvetica" charset="0"/>
              </a:rPr>
              <a:t>Copyright</a:t>
            </a:r>
          </a:p>
          <a:p>
            <a:pPr marL="557213" lvl="2" indent="-257175">
              <a:spcBef>
                <a:spcPts val="450"/>
              </a:spcBef>
              <a:buFont typeface="Wingdings" pitchFamily="2" charset="2"/>
              <a:buChar char="Ø"/>
            </a:pPr>
            <a:r>
              <a:rPr lang="en-AU" altLang="en-US" sz="1800" dirty="0">
                <a:latin typeface="Helvetica" charset="0"/>
              </a:rPr>
              <a:t>Working with Others</a:t>
            </a:r>
          </a:p>
          <a:p>
            <a:endParaRPr lang="en-AU" dirty="0"/>
          </a:p>
        </p:txBody>
      </p:sp>
      <p:pic>
        <p:nvPicPr>
          <p:cNvPr id="6" name="Picture 5">
            <a:extLst>
              <a:ext uri="{FF2B5EF4-FFF2-40B4-BE49-F238E27FC236}">
                <a16:creationId xmlns:a16="http://schemas.microsoft.com/office/drawing/2014/main" id="{EBC951C2-1C84-42BF-BB21-C6993C346E7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44088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2700" dirty="0">
                <a:ea typeface="Geneva" charset="0"/>
                <a:cs typeface="Geneva" charset="0"/>
              </a:rPr>
              <a:t>Features of some courses within Key </a:t>
            </a:r>
            <a:r>
              <a:rPr lang="en-US" altLang="en-US" sz="2700">
                <a:ea typeface="Geneva" charset="0"/>
                <a:cs typeface="Geneva" charset="0"/>
              </a:rPr>
              <a:t>Learning Areas (KLA’s) </a:t>
            </a:r>
            <a:endParaRPr lang="en-AU" sz="2700" dirty="0"/>
          </a:p>
        </p:txBody>
      </p:sp>
      <p:pic>
        <p:nvPicPr>
          <p:cNvPr id="2" name="Picture 1">
            <a:extLst>
              <a:ext uri="{FF2B5EF4-FFF2-40B4-BE49-F238E27FC236}">
                <a16:creationId xmlns:a16="http://schemas.microsoft.com/office/drawing/2014/main" id="{412A2F0E-9127-487B-97C7-4D4D2B8FEE0B}"/>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00699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1791"/>
            <a:ext cx="8242744" cy="558849"/>
          </a:xfrm>
        </p:spPr>
        <p:txBody>
          <a:bodyPr/>
          <a:lstStyle/>
          <a:p>
            <a:pPr algn="ctr"/>
            <a:r>
              <a:rPr lang="en-AU" altLang="en-US" sz="2100" dirty="0">
                <a:effectLst>
                  <a:outerShdw blurRad="38100" dist="38100" dir="2700000" algn="tl">
                    <a:srgbClr val="000000">
                      <a:alpha val="43137"/>
                    </a:srgbClr>
                  </a:outerShdw>
                </a:effectLst>
                <a:cs typeface="Arial" pitchFamily="34" charset="0"/>
              </a:rPr>
              <a:t>English – Year 11</a:t>
            </a:r>
            <a:endParaRPr lang="en-AU" sz="21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4952" y="1633002"/>
            <a:ext cx="8127736" cy="28733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English Extension 1 (must be studied with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 </a:t>
            </a:r>
            <a:r>
              <a:rPr lang="en-AU" altLang="en-US" sz="1800" dirty="0">
                <a:latin typeface="Helvetica" pitchFamily="34" charset="0"/>
                <a:ea typeface="ＭＳ Ｐゴシック" pitchFamily="34" charset="-128"/>
                <a:cs typeface="Helvetica" pitchFamily="34" charset="0"/>
              </a:rPr>
              <a:t>(English as an additional language or dialect)</a:t>
            </a: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p:txBody>
      </p:sp>
      <p:pic>
        <p:nvPicPr>
          <p:cNvPr id="6" name="Picture 5">
            <a:extLst>
              <a:ext uri="{FF2B5EF4-FFF2-40B4-BE49-F238E27FC236}">
                <a16:creationId xmlns:a16="http://schemas.microsoft.com/office/drawing/2014/main" id="{4E3AFECE-312E-4DB8-8BF6-33293C75941E}"/>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65450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65764"/>
            <a:ext cx="8242744" cy="558849"/>
          </a:xfrm>
        </p:spPr>
        <p:txBody>
          <a:bodyPr/>
          <a:lstStyle/>
          <a:p>
            <a:pPr algn="ctr"/>
            <a:r>
              <a:rPr lang="en-AU" sz="2400" dirty="0">
                <a:effectLst>
                  <a:outerShdw blurRad="38100" dist="38100" dir="2700000" algn="tl">
                    <a:srgbClr val="000000">
                      <a:alpha val="43137"/>
                    </a:srgbClr>
                  </a:outerShdw>
                </a:effectLst>
              </a:rPr>
              <a:t>English –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9850" y="1638140"/>
            <a:ext cx="8122838" cy="2855913"/>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lvl="1">
              <a:spcBef>
                <a:spcPts val="450"/>
              </a:spcBef>
              <a:spcAft>
                <a:spcPts val="450"/>
              </a:spcAft>
              <a:buFont typeface="Wingdings" pitchFamily="2" charset="2"/>
              <a:buChar char="Ø"/>
            </a:pPr>
            <a:r>
              <a:rPr lang="en-AU" altLang="en-US" dirty="0">
                <a:latin typeface="Helvetica" charset="0"/>
              </a:rPr>
              <a:t>English Extension 1 (must be studied with Advanced)</a:t>
            </a:r>
          </a:p>
          <a:p>
            <a:pPr lvl="1">
              <a:spcBef>
                <a:spcPts val="450"/>
              </a:spcBef>
              <a:spcAft>
                <a:spcPts val="450"/>
              </a:spcAft>
              <a:buFont typeface="Wingdings" pitchFamily="2" charset="2"/>
              <a:buChar char="Ø"/>
            </a:pPr>
            <a:r>
              <a:rPr lang="en-AU" altLang="en-US" dirty="0">
                <a:latin typeface="Helvetica" charset="0"/>
              </a:rPr>
              <a:t>English Extension 2 (must be studied with Extension 1)</a:t>
            </a:r>
            <a:endParaRPr lang="en-AU" altLang="en-US"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a:t>
            </a:r>
            <a:endParaRPr lang="en-AU" altLang="en-US" sz="2100"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pic>
        <p:nvPicPr>
          <p:cNvPr id="6" name="Picture 5">
            <a:extLst>
              <a:ext uri="{FF2B5EF4-FFF2-40B4-BE49-F238E27FC236}">
                <a16:creationId xmlns:a16="http://schemas.microsoft.com/office/drawing/2014/main" id="{AEA660FE-6886-4E9E-A691-8473D243FAA5}"/>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19897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t>Creative Arts – Year 11 and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1129553" y="1528068"/>
            <a:ext cx="293146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Dance</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Drama</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Music 1</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Music 2</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Visual Arts</a:t>
            </a:r>
          </a:p>
        </p:txBody>
      </p:sp>
      <p:sp>
        <p:nvSpPr>
          <p:cNvPr id="6" name="Rectangle 5"/>
          <p:cNvSpPr/>
          <p:nvPr/>
        </p:nvSpPr>
        <p:spPr>
          <a:xfrm>
            <a:off x="4417321" y="1652759"/>
            <a:ext cx="3854824" cy="1477328"/>
          </a:xfrm>
          <a:prstGeom prst="rect">
            <a:avLst/>
          </a:prstGeom>
        </p:spPr>
        <p:txBody>
          <a:bodyPr wrap="square">
            <a:spAutoFit/>
          </a:bodyPr>
          <a:lstStyle/>
          <a:p>
            <a:pPr marL="342900" indent="-342900" defTabSz="914400" eaLnBrk="0" fontAlgn="base" hangingPunct="0">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Music Extension</a:t>
            </a:r>
            <a:r>
              <a:rPr lang="en-US" altLang="en-US" sz="2000" b="1" i="1" dirty="0">
                <a:solidFill>
                  <a:srgbClr val="280070"/>
                </a:solidFill>
                <a:latin typeface="Helvetica" panose="020B0604020202020204" pitchFamily="34" charset="0"/>
                <a:cs typeface="Helvetica" panose="020B0604020202020204" pitchFamily="34" charset="0"/>
              </a:rPr>
              <a:t> </a:t>
            </a:r>
            <a:r>
              <a:rPr lang="en-US" altLang="en-US" sz="2000" b="1" dirty="0">
                <a:solidFill>
                  <a:srgbClr val="280070"/>
                </a:solidFill>
                <a:latin typeface="Helvetica" panose="020B0604020202020204" pitchFamily="34" charset="0"/>
                <a:cs typeface="Helvetica" panose="020B0604020202020204" pitchFamily="34" charset="0"/>
              </a:rPr>
              <a:t>- Year 12 only</a:t>
            </a:r>
            <a:r>
              <a:rPr lang="en-US" altLang="en-US" sz="2000" dirty="0">
                <a:latin typeface="Helvetica" panose="020B0604020202020204" pitchFamily="34" charset="0"/>
                <a:cs typeface="Helvetica" panose="020B0604020202020204" pitchFamily="34" charset="0"/>
              </a:rPr>
              <a:t> </a:t>
            </a:r>
            <a:r>
              <a:rPr lang="en-US" altLang="en-US" sz="1800" dirty="0">
                <a:latin typeface="Helvetica" panose="020B0604020202020204" pitchFamily="34" charset="0"/>
                <a:cs typeface="Helvetica" panose="020B0604020202020204" pitchFamily="34" charset="0"/>
              </a:rPr>
              <a:t>(</a:t>
            </a:r>
            <a:r>
              <a:rPr lang="en-AU" sz="1800" dirty="0">
                <a:latin typeface="Helvetica" panose="020B0604020202020204" pitchFamily="34" charset="0"/>
                <a:cs typeface="Helvetica" panose="020B0604020202020204" pitchFamily="34" charset="0"/>
              </a:rPr>
              <a:t>Study of </a:t>
            </a:r>
            <a:r>
              <a:rPr lang="en-AU" sz="1800" b="1" dirty="0">
                <a:latin typeface="Helvetica" panose="020B0604020202020204" pitchFamily="34" charset="0"/>
                <a:cs typeface="Helvetica" panose="020B0604020202020204" pitchFamily="34" charset="0"/>
              </a:rPr>
              <a:t>Music 2</a:t>
            </a:r>
            <a:r>
              <a:rPr lang="en-AU" sz="1800" dirty="0">
                <a:latin typeface="Helvetica" panose="020B0604020202020204" pitchFamily="34" charset="0"/>
                <a:cs typeface="Helvetica" panose="020B0604020202020204" pitchFamily="34" charset="0"/>
              </a:rPr>
              <a:t> in Year 11 and continue the study of </a:t>
            </a:r>
            <a:r>
              <a:rPr lang="en-AU" sz="1800" b="1" dirty="0">
                <a:latin typeface="Helvetica" panose="020B0604020202020204" pitchFamily="34" charset="0"/>
                <a:cs typeface="Helvetica" panose="020B0604020202020204" pitchFamily="34" charset="0"/>
              </a:rPr>
              <a:t>Music 2 </a:t>
            </a:r>
            <a:r>
              <a:rPr lang="en-AU" sz="1800" dirty="0">
                <a:latin typeface="Helvetica" panose="020B0604020202020204" pitchFamily="34" charset="0"/>
                <a:cs typeface="Helvetica" panose="020B0604020202020204" pitchFamily="34" charset="0"/>
              </a:rPr>
              <a:t>throughout Year 12).</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400" dirty="0">
              <a:latin typeface="Arial" panose="020B0604020202020204" pitchFamily="34" charset="0"/>
            </a:endParaRPr>
          </a:p>
        </p:txBody>
      </p:sp>
      <p:pic>
        <p:nvPicPr>
          <p:cNvPr id="3" name="Picture 2">
            <a:extLst>
              <a:ext uri="{FF2B5EF4-FFF2-40B4-BE49-F238E27FC236}">
                <a16:creationId xmlns:a16="http://schemas.microsoft.com/office/drawing/2014/main" id="{F04F77DF-1C54-45C9-BA49-DFF17ACDE20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90285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p>
          <a:p>
            <a:pPr marL="0" indent="0" algn="ctr">
              <a:lnSpc>
                <a:spcPct val="150000"/>
              </a:lnSpc>
              <a:buNone/>
            </a:pPr>
            <a:r>
              <a:rPr lang="en-US" sz="2100" dirty="0"/>
              <a:t>Year 10 students and their parents for Year 11 2021 ~ Year 12 2022. </a:t>
            </a:r>
          </a:p>
        </p:txBody>
      </p:sp>
      <p:pic>
        <p:nvPicPr>
          <p:cNvPr id="6" name="Picture 5">
            <a:extLst>
              <a:ext uri="{FF2B5EF4-FFF2-40B4-BE49-F238E27FC236}">
                <a16:creationId xmlns:a16="http://schemas.microsoft.com/office/drawing/2014/main" id="{7DCDDF50-7879-484F-B9C5-868FFB5D8842}"/>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55117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969219"/>
            <a:ext cx="9206753" cy="558849"/>
          </a:xfrm>
        </p:spPr>
        <p:txBody>
          <a:bodyPr/>
          <a:lstStyle/>
          <a:p>
            <a:pPr algn="ctr"/>
            <a:r>
              <a:rPr lang="en-AU" sz="2200" dirty="0"/>
              <a:t>Human Society and Its Environment (HSIE) - Year 11 and Year 12 </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553944" y="1641612"/>
            <a:ext cx="269336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Aboriginal Studies</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Ancient History</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Business Studies</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Economics</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Geography</a:t>
            </a:r>
            <a:r>
              <a:rPr kumimoji="0" lang="en-US" altLang="en-US" sz="2000" b="0" i="1"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a:t>
            </a: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p:txBody>
      </p:sp>
      <p:sp>
        <p:nvSpPr>
          <p:cNvPr id="6" name="Rectangle 5"/>
          <p:cNvSpPr/>
          <p:nvPr/>
        </p:nvSpPr>
        <p:spPr>
          <a:xfrm>
            <a:off x="4616823" y="1445020"/>
            <a:ext cx="4312023" cy="2400657"/>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Legal Studies</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Modern History</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Society and Culture</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Studies of Religion 1 and 2</a:t>
            </a:r>
            <a:r>
              <a:rPr lang="en-US" altLang="en-US" sz="2000" b="1" i="1" dirty="0">
                <a:solidFill>
                  <a:srgbClr val="280070"/>
                </a:solidFill>
                <a:latin typeface="Helvetica" panose="020B0604020202020204" pitchFamily="34" charset="0"/>
                <a:cs typeface="Helvetica" panose="020B0604020202020204" pitchFamily="34" charset="0"/>
              </a:rPr>
              <a:t> </a:t>
            </a:r>
            <a:r>
              <a:rPr lang="en-US" altLang="en-US" sz="2000" b="1" dirty="0">
                <a:solidFill>
                  <a:srgbClr val="280070"/>
                </a:solidFill>
                <a:latin typeface="Helvetica" panose="020B0604020202020204" pitchFamily="34" charset="0"/>
                <a:cs typeface="Helvetica" panose="020B0604020202020204" pitchFamily="34" charset="0"/>
              </a:rPr>
              <a:t>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Work Studies (CEC)</a:t>
            </a:r>
          </a:p>
        </p:txBody>
      </p:sp>
      <p:sp>
        <p:nvSpPr>
          <p:cNvPr id="7" name="Rectangle 6"/>
          <p:cNvSpPr/>
          <p:nvPr/>
        </p:nvSpPr>
        <p:spPr>
          <a:xfrm>
            <a:off x="553944" y="4012487"/>
            <a:ext cx="8340058" cy="830997"/>
          </a:xfrm>
          <a:prstGeom prst="rect">
            <a:avLst/>
          </a:prstGeom>
        </p:spPr>
        <p:txBody>
          <a:bodyPr wrap="square">
            <a:spAutoFit/>
          </a:bodyPr>
          <a:lstStyle/>
          <a:p>
            <a:pPr defTabSz="914400" eaLnBrk="0" fontAlgn="base" hangingPunct="0">
              <a:spcBef>
                <a:spcPct val="0"/>
              </a:spcBef>
              <a:spcAft>
                <a:spcPct val="0"/>
              </a:spcAft>
            </a:pPr>
            <a:r>
              <a:rPr lang="en-US" altLang="en-US" sz="2000" b="1" dirty="0">
                <a:solidFill>
                  <a:srgbClr val="280070"/>
                </a:solidFill>
                <a:latin typeface="Helvetica" panose="020B0604020202020204" pitchFamily="34" charset="0"/>
                <a:cs typeface="Helvetica" panose="020B0604020202020204" pitchFamily="34" charset="0"/>
              </a:rPr>
              <a:t>History Extension - Year 12 only</a:t>
            </a:r>
            <a:r>
              <a:rPr lang="en-US" altLang="en-US" sz="1400" dirty="0">
                <a:latin typeface="Helvetica" panose="020B0604020202020204" pitchFamily="34" charset="0"/>
                <a:cs typeface="Helvetica" panose="020B0604020202020204" pitchFamily="34" charset="0"/>
              </a:rPr>
              <a:t> (</a:t>
            </a:r>
            <a:r>
              <a:rPr lang="en-AU" sz="1400" dirty="0">
                <a:latin typeface="Helvetica" panose="020B0604020202020204" pitchFamily="34" charset="0"/>
                <a:cs typeface="Helvetica" panose="020B0604020202020204" pitchFamily="34" charset="0"/>
              </a:rPr>
              <a:t>Study of Ancient History or Modern History in Year 11 and continue the study of at least one of these throughout Year 12).</a:t>
            </a:r>
          </a:p>
          <a:p>
            <a:pPr lvl="0" defTabSz="914400" eaLnBrk="0" fontAlgn="base" hangingPunct="0">
              <a:spcBef>
                <a:spcPct val="0"/>
              </a:spcBef>
              <a:spcAft>
                <a:spcPct val="0"/>
              </a:spcAft>
              <a:buFontTx/>
              <a:buChar char="•"/>
            </a:pPr>
            <a:endParaRPr lang="en-US" altLang="en-US" sz="1400" dirty="0">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9541E18C-4A20-450F-9533-BFBFACC1ABFA}"/>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46539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Languages – Year 11 and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27459" y="1388731"/>
            <a:ext cx="8094898" cy="3043237"/>
          </a:xfrm>
          <a:prstGeom prst="rect">
            <a:avLst/>
          </a:prstGeom>
        </p:spPr>
        <p:txBody>
          <a:bodyPr/>
          <a:lstStyle/>
          <a:p>
            <a:pPr marL="0" indent="0">
              <a:spcBef>
                <a:spcPts val="450"/>
              </a:spcBef>
              <a:buNone/>
              <a:defRPr/>
            </a:pPr>
            <a:r>
              <a:rPr lang="en-US" altLang="en-US" sz="1800" b="1" dirty="0">
                <a:latin typeface="Helvetica" pitchFamily="34" charset="0"/>
                <a:ea typeface="ＭＳ Ｐゴシック" pitchFamily="34" charset="-128"/>
                <a:cs typeface="Helvetica" pitchFamily="34" charset="0"/>
              </a:rPr>
              <a:t>Eligibility criteria </a:t>
            </a:r>
            <a:r>
              <a:rPr lang="en-US" altLang="en-US" sz="1800" dirty="0">
                <a:latin typeface="Helvetica" pitchFamily="34" charset="0"/>
                <a:ea typeface="ＭＳ Ｐゴシック" pitchFamily="34" charset="-128"/>
                <a:cs typeface="Helvetica" pitchFamily="34" charset="0"/>
              </a:rPr>
              <a:t>apply to language courses: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Beginners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Continuers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in Context </a:t>
            </a:r>
            <a:r>
              <a:rPr lang="en-US" altLang="en-US" sz="1800" dirty="0">
                <a:latin typeface="Helvetica" pitchFamily="34" charset="0"/>
                <a:ea typeface="ＭＳ Ｐゴシック" pitchFamily="34" charset="-128"/>
                <a:cs typeface="Helvetica" pitchFamily="34" charset="0"/>
              </a:rPr>
              <a:t>(Chinese, Indonesian, Japanese, Korean)</a:t>
            </a:r>
          </a:p>
          <a:p>
            <a:pPr marL="257175" indent="-257175">
              <a:lnSpc>
                <a:spcPct val="20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and Literature </a:t>
            </a:r>
            <a:r>
              <a:rPr lang="en-US" altLang="en-US" sz="1800" dirty="0">
                <a:latin typeface="Helvetica" pitchFamily="34" charset="0"/>
                <a:ea typeface="ＭＳ Ｐゴシック" pitchFamily="34" charset="-128"/>
                <a:cs typeface="Helvetica" pitchFamily="34" charset="0"/>
              </a:rPr>
              <a:t>(Chinese, Indonesian, Japanese, Korean)</a:t>
            </a:r>
          </a:p>
          <a:p>
            <a:pPr marL="0" indent="0">
              <a:lnSpc>
                <a:spcPct val="200000"/>
              </a:lnSpc>
              <a:spcBef>
                <a:spcPts val="450"/>
              </a:spcBef>
              <a:buNone/>
              <a:defRPr/>
            </a:pPr>
            <a:r>
              <a:rPr lang="en-US" altLang="en-US" sz="1800" b="1" dirty="0">
                <a:latin typeface="Helvetica" pitchFamily="34" charset="0"/>
                <a:ea typeface="ＭＳ Ｐゴシック" pitchFamily="34" charset="-128"/>
                <a:cs typeface="Helvetica" pitchFamily="34" charset="0"/>
              </a:rPr>
              <a:t>Extension</a:t>
            </a:r>
            <a:r>
              <a:rPr lang="en-US" altLang="en-US" sz="1800" dirty="0">
                <a:latin typeface="Helvetica" pitchFamily="34" charset="0"/>
                <a:ea typeface="ＭＳ Ｐゴシック" pitchFamily="34" charset="-128"/>
                <a:cs typeface="Helvetica" pitchFamily="34" charset="0"/>
              </a:rPr>
              <a:t> courses are available for some Continuers courses</a:t>
            </a:r>
          </a:p>
          <a:p>
            <a:pPr marL="0" indent="0">
              <a:buNone/>
            </a:pPr>
            <a:endParaRPr lang="en-AU" dirty="0"/>
          </a:p>
        </p:txBody>
      </p:sp>
      <p:pic>
        <p:nvPicPr>
          <p:cNvPr id="6" name="Picture 5">
            <a:extLst>
              <a:ext uri="{FF2B5EF4-FFF2-40B4-BE49-F238E27FC236}">
                <a16:creationId xmlns:a16="http://schemas.microsoft.com/office/drawing/2014/main" id="{6FBB80F9-524E-4C30-8492-9E1740433D4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63320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Mathematics – Year 11</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528" y="2141176"/>
            <a:ext cx="8265918" cy="2416175"/>
          </a:xfrm>
          <a:prstGeom prst="rect">
            <a:avLst/>
          </a:prstGeom>
        </p:spPr>
        <p:txBody>
          <a:bodyPr/>
          <a:lstStyle/>
          <a:p>
            <a:pPr marL="257175" indent="-257175">
              <a:lnSpc>
                <a:spcPct val="10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lvl="1">
              <a:lnSpc>
                <a:spcPct val="100000"/>
              </a:lnSpc>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 Mathematics Extension 1 (must be studied with Mathematics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pic>
        <p:nvPicPr>
          <p:cNvPr id="6" name="Picture 5">
            <a:extLst>
              <a:ext uri="{FF2B5EF4-FFF2-40B4-BE49-F238E27FC236}">
                <a16:creationId xmlns:a16="http://schemas.microsoft.com/office/drawing/2014/main" id="{597A054B-C68A-4DCD-A105-F1BBE59F7F57}"/>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96507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83181"/>
            <a:ext cx="8242744" cy="558849"/>
          </a:xfrm>
        </p:spPr>
        <p:txBody>
          <a:bodyPr/>
          <a:lstStyle/>
          <a:p>
            <a:pPr algn="ctr"/>
            <a:r>
              <a:rPr lang="en-AU" altLang="en-US" sz="2400" dirty="0">
                <a:effectLst>
                  <a:outerShdw blurRad="38100" dist="38100" dir="2700000" algn="tl">
                    <a:srgbClr val="C0C0C0"/>
                  </a:outerShdw>
                </a:effectLst>
                <a:cs typeface="Arial" pitchFamily="34" charset="0"/>
              </a:rPr>
              <a:t>Mathematics –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6" y="1723726"/>
            <a:ext cx="8207238" cy="32289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1 (must be studied with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2 (must be studied with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100" b="1" dirty="0">
              <a:solidFill>
                <a:srgbClr val="280070"/>
              </a:solidFill>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2</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b="1"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pic>
        <p:nvPicPr>
          <p:cNvPr id="6" name="Picture 5">
            <a:extLst>
              <a:ext uri="{FF2B5EF4-FFF2-40B4-BE49-F238E27FC236}">
                <a16:creationId xmlns:a16="http://schemas.microsoft.com/office/drawing/2014/main" id="{12F8FF6F-A838-4DC7-94C3-ADF092490C3C}"/>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86213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8179"/>
            <a:ext cx="8394785" cy="558849"/>
          </a:xfrm>
        </p:spPr>
        <p:txBody>
          <a:bodyPr/>
          <a:lstStyle/>
          <a:p>
            <a:pPr algn="ctr"/>
            <a:r>
              <a:rPr lang="en-AU" sz="2000" dirty="0"/>
              <a:t>PDHPE (Personal Development, Health and Physical Education) – Year 11 and Year 12</a:t>
            </a:r>
          </a:p>
          <a:p>
            <a:pPr algn="ct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957356" y="1652212"/>
            <a:ext cx="69589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Community and Family Studies</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PDHPE</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Exploring Early Childhood (CEC)</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Sport, Lifestyle and Recreation Studies (CEC)</a:t>
            </a:r>
          </a:p>
        </p:txBody>
      </p:sp>
    </p:spTree>
    <p:extLst>
      <p:ext uri="{BB962C8B-B14F-4D97-AF65-F5344CB8AC3E}">
        <p14:creationId xmlns:p14="http://schemas.microsoft.com/office/powerpoint/2010/main" val="297861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t>Science – Year 11 and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309944" y="1345617"/>
            <a:ext cx="52731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Biology </a:t>
            </a: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Chemistry</a:t>
            </a:r>
            <a:r>
              <a:rPr kumimoji="0" lang="en-US" altLang="en-US" sz="24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Earth and Environmental Scienc</a:t>
            </a:r>
            <a:r>
              <a:rPr lang="en-US" altLang="en-US" sz="2400" b="1" i="1" dirty="0">
                <a:solidFill>
                  <a:srgbClr val="280070"/>
                </a:solidFill>
                <a:latin typeface="Helvetica" panose="020B0604020202020204" pitchFamily="34" charset="0"/>
                <a:cs typeface="Helvetica" panose="020B0604020202020204" pitchFamily="34" charset="0"/>
              </a:rPr>
              <a:t>e</a:t>
            </a:r>
            <a:r>
              <a:rPr kumimoji="0" lang="en-US" altLang="en-US" sz="24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p:txBody>
      </p:sp>
      <p:sp>
        <p:nvSpPr>
          <p:cNvPr id="6" name="Rectangle 5"/>
          <p:cNvSpPr/>
          <p:nvPr/>
        </p:nvSpPr>
        <p:spPr>
          <a:xfrm>
            <a:off x="5289176" y="1345617"/>
            <a:ext cx="3711389" cy="1200329"/>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80070"/>
                </a:solidFill>
                <a:latin typeface="Helvetica" panose="020B0604020202020204" pitchFamily="34" charset="0"/>
                <a:cs typeface="Helvetica" panose="020B0604020202020204" pitchFamily="34" charset="0"/>
              </a:rPr>
              <a:t>Investigating Science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80070"/>
                </a:solidFill>
                <a:latin typeface="Helvetica" panose="020B0604020202020204" pitchFamily="34" charset="0"/>
                <a:cs typeface="Helvetica" panose="020B0604020202020204" pitchFamily="34" charset="0"/>
              </a:rPr>
              <a:t>Physics</a:t>
            </a:r>
            <a:r>
              <a:rPr lang="en-US" altLang="en-US" sz="2400" b="1" i="1" dirty="0">
                <a:solidFill>
                  <a:srgbClr val="280070"/>
                </a:solidFill>
                <a:latin typeface="Helvetica" panose="020B0604020202020204" pitchFamily="34" charset="0"/>
                <a:cs typeface="Helvetica" panose="020B0604020202020204" pitchFamily="34" charset="0"/>
              </a:rPr>
              <a:t> </a:t>
            </a:r>
            <a:endParaRPr lang="en-US" altLang="en-US" sz="2400" b="1" dirty="0">
              <a:solidFill>
                <a:srgbClr val="280070"/>
              </a:solidFill>
              <a:latin typeface="Helvetica" panose="020B0604020202020204" pitchFamily="34" charset="0"/>
              <a:cs typeface="Helvetica" panose="020B0604020202020204" pitchFamily="34" charset="0"/>
            </a:endParaRPr>
          </a:p>
        </p:txBody>
      </p:sp>
      <p:sp>
        <p:nvSpPr>
          <p:cNvPr id="7" name="Rectangle 6"/>
          <p:cNvSpPr/>
          <p:nvPr/>
        </p:nvSpPr>
        <p:spPr>
          <a:xfrm>
            <a:off x="309944" y="3489733"/>
            <a:ext cx="8690621" cy="923330"/>
          </a:xfrm>
          <a:prstGeom prst="rect">
            <a:avLst/>
          </a:prstGeom>
        </p:spPr>
        <p:txBody>
          <a:bodyPr wrap="square">
            <a:spAutoFit/>
          </a:bodyPr>
          <a:lstStyle/>
          <a:p>
            <a:r>
              <a:rPr lang="en-US" altLang="en-US" sz="1800" b="1" dirty="0">
                <a:solidFill>
                  <a:srgbClr val="280070"/>
                </a:solidFill>
                <a:latin typeface="Helvetica" panose="020B0604020202020204" pitchFamily="34" charset="0"/>
                <a:cs typeface="Helvetica" panose="020B0604020202020204" pitchFamily="34" charset="0"/>
              </a:rPr>
              <a:t>Science Extension – Year 12 only </a:t>
            </a:r>
            <a:r>
              <a:rPr lang="en-US" altLang="en-US" sz="1800" dirty="0">
                <a:latin typeface="Helvetica" panose="020B0604020202020204" pitchFamily="34" charset="0"/>
                <a:cs typeface="Helvetica" panose="020B0604020202020204" pitchFamily="34" charset="0"/>
              </a:rPr>
              <a:t>(</a:t>
            </a:r>
            <a:r>
              <a:rPr lang="en-AU" sz="1800" dirty="0">
                <a:latin typeface="Helvetica" panose="020B0604020202020204" pitchFamily="34" charset="0"/>
                <a:cs typeface="Helvetica" panose="020B0604020202020204" pitchFamily="34" charset="0"/>
              </a:rPr>
              <a:t>Study of at least one of Biology, Chemistry, Earth and Environmental Science, Investigating Science or Physics in Year 11 and continue the study of at least one of these science courses throughout Year 12).</a:t>
            </a:r>
          </a:p>
        </p:txBody>
      </p:sp>
      <p:pic>
        <p:nvPicPr>
          <p:cNvPr id="3" name="Picture 2">
            <a:extLst>
              <a:ext uri="{FF2B5EF4-FFF2-40B4-BE49-F238E27FC236}">
                <a16:creationId xmlns:a16="http://schemas.microsoft.com/office/drawing/2014/main" id="{5DD792A8-91F8-4EE2-8083-E227BB031D1F}"/>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98748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t>Technologies – Year 11 and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787026" y="1533588"/>
            <a:ext cx="330430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Agriculture</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Design and Technology</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Engineering Studies</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Food Technology</a:t>
            </a:r>
            <a:r>
              <a:rPr kumimoji="0" lang="en-US" altLang="en-US" sz="2000" b="1" i="1" u="none" strike="noStrike" cap="none" normalizeH="0" baseline="0" dirty="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lang="en-US" altLang="en-US" sz="2000" b="1" dirty="0">
                <a:solidFill>
                  <a:srgbClr val="280070"/>
                </a:solidFill>
                <a:latin typeface="Helvetica" panose="020B0604020202020204" pitchFamily="34" charset="0"/>
                <a:cs typeface="Helvetica" panose="020B0604020202020204" pitchFamily="34" charset="0"/>
              </a:rPr>
              <a:t>Industrial Technology</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p:txBody>
      </p:sp>
      <p:sp>
        <p:nvSpPr>
          <p:cNvPr id="6" name="Rectangle 5"/>
          <p:cNvSpPr/>
          <p:nvPr/>
        </p:nvSpPr>
        <p:spPr>
          <a:xfrm>
            <a:off x="4314639" y="1562089"/>
            <a:ext cx="4921623" cy="1938992"/>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Information Processes and Technology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Software Design and Development</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Textiles and Design</a:t>
            </a:r>
          </a:p>
        </p:txBody>
      </p:sp>
      <p:pic>
        <p:nvPicPr>
          <p:cNvPr id="3" name="Picture 2">
            <a:extLst>
              <a:ext uri="{FF2B5EF4-FFF2-40B4-BE49-F238E27FC236}">
                <a16:creationId xmlns:a16="http://schemas.microsoft.com/office/drawing/2014/main" id="{8571EEF0-4080-43D7-8E96-B568C78652D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04587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4323"/>
            <a:ext cx="8242744" cy="558849"/>
          </a:xfrm>
        </p:spPr>
        <p:txBody>
          <a:bodyPr/>
          <a:lstStyle/>
          <a:p>
            <a:pPr algn="ctr"/>
            <a:r>
              <a:rPr lang="en-AU" altLang="en-US" sz="2400" dirty="0">
                <a:effectLst>
                  <a:outerShdw blurRad="38100" dist="38100" dir="2700000" algn="tl">
                    <a:srgbClr val="C0C0C0"/>
                  </a:outerShdw>
                </a:effectLst>
                <a:cs typeface="Arial" pitchFamily="34" charset="0"/>
              </a:rPr>
              <a:t>Additional Extension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118356" y="1369000"/>
            <a:ext cx="8903724" cy="335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spcBef>
                <a:spcPts val="450"/>
              </a:spcBef>
              <a:buNone/>
            </a:pPr>
            <a:r>
              <a:rPr lang="en-AU" altLang="en-US" sz="1800" b="1" dirty="0">
                <a:latin typeface="Helvetica" charset="0"/>
              </a:rPr>
              <a:t>	</a:t>
            </a:r>
            <a:r>
              <a:rPr lang="en-AU" altLang="en-US" sz="2100" b="1" dirty="0">
                <a:solidFill>
                  <a:srgbClr val="280070"/>
                </a:solidFill>
                <a:latin typeface="Helvetica" charset="0"/>
              </a:rPr>
              <a:t>Year 12</a:t>
            </a:r>
          </a:p>
          <a:p>
            <a:pPr lvl="1">
              <a:lnSpc>
                <a:spcPct val="200000"/>
              </a:lnSpc>
              <a:spcBef>
                <a:spcPts val="450"/>
              </a:spcBef>
              <a:buFont typeface="Arial" pitchFamily="34" charset="0"/>
              <a:buChar char="•"/>
            </a:pPr>
            <a:r>
              <a:rPr lang="en-AU" altLang="en-US" sz="1800" dirty="0">
                <a:latin typeface="Helvetica" charset="0"/>
              </a:rPr>
              <a:t>History Extension</a:t>
            </a:r>
          </a:p>
          <a:p>
            <a:pPr lvl="1">
              <a:lnSpc>
                <a:spcPct val="150000"/>
              </a:lnSpc>
              <a:spcBef>
                <a:spcPts val="450"/>
              </a:spcBef>
              <a:buFont typeface="Arial" pitchFamily="34" charset="0"/>
              <a:buChar char="•"/>
            </a:pPr>
            <a:r>
              <a:rPr lang="en-AU" altLang="en-US" sz="1800" dirty="0">
                <a:latin typeface="Helvetica" charset="0"/>
              </a:rPr>
              <a:t>Music Extension</a:t>
            </a:r>
          </a:p>
          <a:p>
            <a:pPr lvl="1">
              <a:lnSpc>
                <a:spcPct val="150000"/>
              </a:lnSpc>
              <a:spcBef>
                <a:spcPts val="450"/>
              </a:spcBef>
              <a:buFont typeface="Arial" pitchFamily="34" charset="0"/>
              <a:buChar char="•"/>
            </a:pPr>
            <a:r>
              <a:rPr lang="en-AU" altLang="en-US" sz="1800" dirty="0">
                <a:latin typeface="Helvetica" charset="0"/>
              </a:rPr>
              <a:t>Science Extension</a:t>
            </a:r>
          </a:p>
          <a:p>
            <a:pPr lvl="1">
              <a:lnSpc>
                <a:spcPct val="150000"/>
              </a:lnSpc>
              <a:spcBef>
                <a:spcPts val="450"/>
              </a:spcBef>
              <a:buFont typeface="Arial" pitchFamily="34" charset="0"/>
              <a:buChar char="•"/>
            </a:pPr>
            <a:r>
              <a:rPr lang="en-AU" altLang="en-US" sz="1800" dirty="0">
                <a:latin typeface="Helvetica" charset="0"/>
              </a:rPr>
              <a:t>Extension courses are also available for selected Languages and VET courses</a:t>
            </a:r>
          </a:p>
        </p:txBody>
      </p:sp>
      <p:pic>
        <p:nvPicPr>
          <p:cNvPr id="3" name="Picture 2">
            <a:extLst>
              <a:ext uri="{FF2B5EF4-FFF2-40B4-BE49-F238E27FC236}">
                <a16:creationId xmlns:a16="http://schemas.microsoft.com/office/drawing/2014/main" id="{7C97E574-7ABF-4EB6-8AF4-C02E93631156}"/>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242834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247" y="1057055"/>
            <a:ext cx="8242744" cy="558849"/>
          </a:xfrm>
        </p:spPr>
        <p:txBody>
          <a:bodyPr/>
          <a:lstStyle/>
          <a:p>
            <a:pPr algn="ctr"/>
            <a:r>
              <a:rPr lang="en-AU" altLang="en-US" sz="2400" dirty="0">
                <a:effectLst>
                  <a:outerShdw blurRad="38100" dist="38100" dir="2700000" algn="tl">
                    <a:srgbClr val="C0C0C0"/>
                  </a:outerShdw>
                </a:effectLst>
                <a:cs typeface="Arial" pitchFamily="34" charset="0"/>
              </a:rPr>
              <a:t>Life Skills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4247" y="1646848"/>
            <a:ext cx="8337867" cy="2736850"/>
          </a:xfrm>
          <a:prstGeom prst="rect">
            <a:avLst/>
          </a:prstGeom>
        </p:spPr>
        <p:txBody>
          <a:bodyPr/>
          <a:lstStyle/>
          <a:p>
            <a:pPr marL="128588" lvl="1" indent="0">
              <a:spcBef>
                <a:spcPts val="1350"/>
              </a:spcBef>
              <a:spcAft>
                <a:spcPts val="450"/>
              </a:spcAft>
              <a:buNone/>
              <a:defRPr/>
            </a:pPr>
            <a:r>
              <a:rPr lang="en-AU" altLang="en-US" dirty="0">
                <a:latin typeface="Helvetica" pitchFamily="34" charset="0"/>
                <a:ea typeface="ＭＳ Ｐゴシック" pitchFamily="34" charset="-128"/>
                <a:cs typeface="Helvetica" pitchFamily="34" charset="0"/>
              </a:rPr>
              <a:t>Life Skills Courses are designed for a small percentage of students with </a:t>
            </a:r>
            <a:r>
              <a:rPr lang="en-AU" altLang="en-US" b="1" dirty="0">
                <a:solidFill>
                  <a:srgbClr val="280070"/>
                </a:solidFill>
                <a:latin typeface="Helvetica" pitchFamily="34" charset="0"/>
                <a:ea typeface="ＭＳ Ｐゴシック" pitchFamily="34" charset="-128"/>
                <a:cs typeface="Helvetica" pitchFamily="34" charset="0"/>
              </a:rPr>
              <a:t>special education needs</a:t>
            </a:r>
            <a:r>
              <a:rPr lang="en-AU" altLang="en-US" dirty="0">
                <a:latin typeface="Helvetica" pitchFamily="34" charset="0"/>
                <a:ea typeface="ＭＳ Ｐゴシック" pitchFamily="34" charset="-128"/>
                <a:cs typeface="Helvetica" pitchFamily="34" charset="0"/>
              </a:rPr>
              <a:t>. </a:t>
            </a:r>
          </a:p>
          <a:p>
            <a:pPr marL="128588" lvl="1" indent="0">
              <a:spcBef>
                <a:spcPts val="1350"/>
              </a:spcBef>
              <a:spcAft>
                <a:spcPts val="450"/>
              </a:spcAft>
              <a:buNone/>
              <a:defRPr/>
            </a:pPr>
            <a:r>
              <a:rPr lang="en-AU" altLang="en-US" dirty="0">
                <a:latin typeface="Helvetica" pitchFamily="34" charset="0"/>
                <a:ea typeface="ＭＳ Ｐゴシック" pitchFamily="34" charset="-128"/>
                <a:cs typeface="Helvetica" pitchFamily="34" charset="0"/>
              </a:rPr>
              <a:t>Life Skills Courses: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have Board Developed Course status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contribute to the attainment of the HSC</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pic>
        <p:nvPicPr>
          <p:cNvPr id="6" name="Picture 5">
            <a:extLst>
              <a:ext uri="{FF2B5EF4-FFF2-40B4-BE49-F238E27FC236}">
                <a16:creationId xmlns:a16="http://schemas.microsoft.com/office/drawing/2014/main" id="{1A4C333A-D5FE-40E5-9B3F-37A52A67B5D1}"/>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91007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3511"/>
            <a:ext cx="8242744" cy="558849"/>
          </a:xfrm>
        </p:spPr>
        <p:txBody>
          <a:bodyPr/>
          <a:lstStyle/>
          <a:p>
            <a:pPr algn="ctr"/>
            <a:r>
              <a:rPr lang="en-AU" altLang="en-US" sz="2400" dirty="0">
                <a:effectLst>
                  <a:outerShdw blurRad="38100" dist="38100" dir="2700000" algn="tl">
                    <a:srgbClr val="C0C0C0"/>
                  </a:outerShdw>
                </a:effectLst>
                <a:cs typeface="Arial" pitchFamily="34" charset="0"/>
              </a:rPr>
              <a:t>Vocational Education &amp; Training (VET) in the HSC</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1664" y="1408339"/>
            <a:ext cx="8233365" cy="3098347"/>
          </a:xfrm>
          <a:prstGeom prst="rect">
            <a:avLst/>
          </a:prstGeom>
        </p:spPr>
        <p:txBody>
          <a:bodyPr/>
          <a:lstStyle/>
          <a:p>
            <a:pPr marL="257175" indent="-257175">
              <a:lnSpc>
                <a:spcPct val="150000"/>
              </a:lnSpc>
              <a:spcBef>
                <a:spcPts val="900"/>
              </a:spcBef>
              <a:buFont typeface="Arial" panose="020B0604020202020204" pitchFamily="34" charset="0"/>
              <a:buChar char="•"/>
            </a:pPr>
            <a:r>
              <a:rPr lang="en-US" altLang="en-US" sz="1800" dirty="0">
                <a:latin typeface="Helvetica" charset="0"/>
              </a:rPr>
              <a:t>Package/endorse VET qualifications for HSC unit credit</a:t>
            </a:r>
          </a:p>
          <a:p>
            <a:pPr marL="257175" indent="-257175">
              <a:lnSpc>
                <a:spcPct val="150000"/>
              </a:lnSpc>
              <a:spcBef>
                <a:spcPts val="900"/>
              </a:spcBef>
              <a:buFont typeface="Arial" panose="020B0604020202020204" pitchFamily="34" charset="0"/>
              <a:buChar char="•"/>
            </a:pPr>
            <a:r>
              <a:rPr lang="en-US" altLang="en-US" sz="1800" b="1" dirty="0">
                <a:solidFill>
                  <a:srgbClr val="280070"/>
                </a:solidFill>
                <a:latin typeface="Helvetica" charset="0"/>
              </a:rPr>
              <a:t>Board Developed VET courses</a:t>
            </a:r>
          </a:p>
          <a:p>
            <a:pPr marL="600075" lvl="1" indent="-257175">
              <a:spcBef>
                <a:spcPts val="900"/>
              </a:spcBef>
              <a:buFont typeface="Arial" panose="020B0604020202020204" pitchFamily="34" charset="0"/>
              <a:buChar char="•"/>
            </a:pPr>
            <a:r>
              <a:rPr lang="en-US" altLang="en-US" sz="1500" dirty="0">
                <a:latin typeface="Helvetica" charset="0"/>
              </a:rPr>
              <a:t>Stage 6 Industry Curriculum Frameworks</a:t>
            </a:r>
          </a:p>
          <a:p>
            <a:pPr marL="257175" indent="-257175">
              <a:spcBef>
                <a:spcPts val="900"/>
              </a:spcBef>
              <a:buFont typeface="Arial" panose="020B0604020202020204" pitchFamily="34" charset="0"/>
              <a:buChar char="•"/>
            </a:pPr>
            <a:r>
              <a:rPr lang="en-US" altLang="en-US" sz="1800" b="1" dirty="0">
                <a:solidFill>
                  <a:srgbClr val="280070"/>
                </a:solidFill>
                <a:latin typeface="Helvetica" charset="0"/>
              </a:rPr>
              <a:t>Board Endorsed VET courses</a:t>
            </a:r>
          </a:p>
          <a:p>
            <a:pPr marL="600075" lvl="1" indent="-257175">
              <a:spcBef>
                <a:spcPts val="900"/>
              </a:spcBef>
              <a:buFont typeface="Arial" panose="020B0604020202020204" pitchFamily="34" charset="0"/>
              <a:buChar char="•"/>
            </a:pPr>
            <a:r>
              <a:rPr lang="en-US" altLang="en-US" sz="1500" dirty="0">
                <a:latin typeface="Helvetica" charset="0"/>
              </a:rPr>
              <a:t>Stage 6 (Years 11–12)</a:t>
            </a:r>
          </a:p>
          <a:p>
            <a:pPr marL="257175" indent="-257175">
              <a:spcBef>
                <a:spcPts val="900"/>
              </a:spcBef>
              <a:buFont typeface="Arial" panose="020B0604020202020204" pitchFamily="34" charset="0"/>
              <a:buChar char="•"/>
            </a:pPr>
            <a:r>
              <a:rPr lang="en-US" altLang="en-US" sz="1800" dirty="0">
                <a:latin typeface="Helvetica" charset="0"/>
              </a:rPr>
              <a:t>Courses may be available to:</a:t>
            </a:r>
          </a:p>
          <a:p>
            <a:pPr marL="600075" lvl="1" indent="-257175">
              <a:spcBef>
                <a:spcPts val="450"/>
              </a:spcBef>
              <a:buFont typeface="Wingdings" panose="05000000000000000000" pitchFamily="2" charset="2"/>
              <a:buChar char="Ø"/>
            </a:pPr>
            <a:r>
              <a:rPr lang="en-US" altLang="en-US" sz="1500" dirty="0">
                <a:latin typeface="Helvetica" charset="0"/>
              </a:rPr>
              <a:t>all students</a:t>
            </a:r>
          </a:p>
          <a:p>
            <a:pPr marL="600075" lvl="1" indent="-257175">
              <a:spcBef>
                <a:spcPts val="450"/>
              </a:spcBef>
              <a:buFont typeface="Wingdings" panose="05000000000000000000" pitchFamily="2" charset="2"/>
              <a:buChar char="Ø"/>
            </a:pPr>
            <a:r>
              <a:rPr lang="en-US" altLang="en-US" sz="1500" dirty="0">
                <a:latin typeface="Helvetica" charset="0"/>
              </a:rPr>
              <a:t>school-based trainees only</a:t>
            </a:r>
          </a:p>
          <a:p>
            <a:pPr marL="600075" lvl="1" indent="-257175">
              <a:spcBef>
                <a:spcPts val="450"/>
              </a:spcBef>
              <a:buFont typeface="Wingdings" panose="05000000000000000000" pitchFamily="2" charset="2"/>
              <a:buChar char="Ø"/>
            </a:pPr>
            <a:r>
              <a:rPr lang="en-US" altLang="en-US" sz="1500" dirty="0">
                <a:latin typeface="Helvetica" charset="0"/>
              </a:rPr>
              <a:t>school-based apprentices only</a:t>
            </a:r>
          </a:p>
          <a:p>
            <a:endParaRPr lang="en-AU" dirty="0"/>
          </a:p>
        </p:txBody>
      </p:sp>
      <p:pic>
        <p:nvPicPr>
          <p:cNvPr id="6" name="Picture 5">
            <a:extLst>
              <a:ext uri="{FF2B5EF4-FFF2-40B4-BE49-F238E27FC236}">
                <a16:creationId xmlns:a16="http://schemas.microsoft.com/office/drawing/2014/main" id="{03EDF17D-4308-4D35-A380-601B4940851F}"/>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8066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Course Selection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66124" y="1321998"/>
            <a:ext cx="8086564" cy="3178175"/>
          </a:xfrm>
          <a:prstGeom prst="rect">
            <a:avLst/>
          </a:prstGeom>
        </p:spPr>
        <p:txBody>
          <a:bodyPr/>
          <a:lstStyle/>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Other commitments  </a:t>
            </a:r>
          </a:p>
          <a:p>
            <a:endParaRPr lang="en-AU" dirty="0"/>
          </a:p>
        </p:txBody>
      </p:sp>
      <p:pic>
        <p:nvPicPr>
          <p:cNvPr id="6" name="Picture 5">
            <a:extLst>
              <a:ext uri="{FF2B5EF4-FFF2-40B4-BE49-F238E27FC236}">
                <a16:creationId xmlns:a16="http://schemas.microsoft.com/office/drawing/2014/main" id="{110A30B5-8A97-4712-9BB8-C313DA1F1776}"/>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21067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98663"/>
            <a:ext cx="8242744" cy="558849"/>
          </a:xfrm>
        </p:spPr>
        <p:txBody>
          <a:bodyPr/>
          <a:lstStyle/>
          <a:p>
            <a:pPr algn="ctr"/>
            <a:r>
              <a:rPr lang="en-AU" altLang="en-US" sz="2400" dirty="0">
                <a:effectLst>
                  <a:outerShdw blurRad="38100" dist="38100" dir="2700000" algn="tl">
                    <a:srgbClr val="000000">
                      <a:alpha val="43137"/>
                    </a:srgbClr>
                  </a:outerShdw>
                </a:effectLst>
                <a:ea typeface="ＭＳ Ｐゴシック" pitchFamily="34" charset="-128"/>
              </a:rPr>
              <a:t>Industry curriculum framework</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
        <p:nvSpPr>
          <p:cNvPr id="3" name="Text Placeholder 2"/>
          <p:cNvSpPr>
            <a:spLocks noGrp="1"/>
          </p:cNvSpPr>
          <p:nvPr>
            <p:ph type="body" sz="quarter" idx="4294967295"/>
          </p:nvPr>
        </p:nvSpPr>
        <p:spPr>
          <a:xfrm>
            <a:off x="396830" y="1578997"/>
            <a:ext cx="8250781" cy="3214687"/>
          </a:xfrm>
          <a:prstGeom prst="rect">
            <a:avLst/>
          </a:prstGeom>
        </p:spPr>
        <p:txBody>
          <a:bodyPr/>
          <a:lstStyle/>
          <a:p>
            <a:pPr marL="257175" indent="-257175">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Board Developed HSC VET syllabus</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Based on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1600" dirty="0">
                <a:latin typeface="Helvetica" panose="020B0604020202020204" pitchFamily="34" charset="0"/>
                <a:ea typeface="ＭＳ Ｐゴシック" pitchFamily="34" charset="-128"/>
                <a:cs typeface="Helvetica" panose="020B0604020202020204" pitchFamily="34" charset="0"/>
              </a:rPr>
              <a:t> endorsed Training Package(s)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600" dirty="0">
              <a:ea typeface="ＭＳ Ｐゴシック" pitchFamily="34" charset="-128"/>
            </a:endParaRP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HSC outcomes and content</a:t>
            </a: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Has an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optional</a:t>
            </a:r>
            <a:r>
              <a:rPr lang="en-US" altLang="en-US" sz="1600" dirty="0">
                <a:latin typeface="Helvetica" panose="020B0604020202020204" pitchFamily="34" charset="0"/>
                <a:ea typeface="ＭＳ Ｐゴシック" pitchFamily="34" charset="-128"/>
                <a:cs typeface="Helvetica" panose="020B0604020202020204" pitchFamily="34" charset="0"/>
              </a:rPr>
              <a:t> HSC examination</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provides access to ATAR pathway</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a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mandatory work placement</a:t>
            </a:r>
          </a:p>
          <a:p>
            <a:endParaRPr lang="en-AU" dirty="0"/>
          </a:p>
        </p:txBody>
      </p:sp>
      <p:pic>
        <p:nvPicPr>
          <p:cNvPr id="6" name="Picture 5">
            <a:extLst>
              <a:ext uri="{FF2B5EF4-FFF2-40B4-BE49-F238E27FC236}">
                <a16:creationId xmlns:a16="http://schemas.microsoft.com/office/drawing/2014/main" id="{1748F403-AF5D-4953-8923-8DEB616F1AFC}"/>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15533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rPr>
              <a:t>VET: Board Developed Courses</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45075" y="1862457"/>
            <a:ext cx="3257006" cy="2416175"/>
          </a:xfrm>
          <a:prstGeom prst="rect">
            <a:avLst/>
          </a:prstGeom>
        </p:spPr>
        <p:txBody>
          <a:bodyPr/>
          <a:lstStyle/>
          <a:p>
            <a:pPr marL="600075" lvl="1" indent="-257175">
              <a:spcBef>
                <a:spcPts val="450"/>
              </a:spcBef>
              <a:spcAft>
                <a:spcPts val="450"/>
              </a:spcAft>
              <a:buFont typeface="Arial" panose="020B0604020202020204" pitchFamily="34" charset="0"/>
              <a:buChar char="•"/>
            </a:pPr>
            <a:r>
              <a:rPr lang="en-US" altLang="en-US" dirty="0">
                <a:latin typeface="Helvetica" charset="0"/>
              </a:rPr>
              <a:t>Automotive</a:t>
            </a:r>
          </a:p>
          <a:p>
            <a:pPr marL="600075" lvl="1" indent="-257175">
              <a:spcBef>
                <a:spcPts val="450"/>
              </a:spcBef>
              <a:spcAft>
                <a:spcPts val="450"/>
              </a:spcAft>
              <a:buFont typeface="Arial" panose="020B0604020202020204" pitchFamily="34" charset="0"/>
              <a:buChar char="•"/>
            </a:pPr>
            <a:r>
              <a:rPr lang="en-US" altLang="en-US" dirty="0">
                <a:latin typeface="Helvetica" charset="0"/>
              </a:rPr>
              <a:t>Business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Construction</a:t>
            </a:r>
          </a:p>
          <a:p>
            <a:pPr marL="600075" lvl="1" indent="-257175">
              <a:spcBef>
                <a:spcPts val="450"/>
              </a:spcBef>
              <a:spcAft>
                <a:spcPts val="450"/>
              </a:spcAft>
              <a:buFont typeface="Arial" panose="020B0604020202020204" pitchFamily="34" charset="0"/>
              <a:buChar char="•"/>
            </a:pPr>
            <a:r>
              <a:rPr lang="en-US" altLang="en-US" dirty="0" err="1">
                <a:latin typeface="Helvetica" charset="0"/>
              </a:rPr>
              <a:t>Electrotechnology</a:t>
            </a:r>
            <a:endParaRPr lang="en-US" altLang="en-US" dirty="0">
              <a:latin typeface="Helvetica" charset="0"/>
            </a:endParaRPr>
          </a:p>
          <a:p>
            <a:pPr marL="600075" lvl="1" indent="-257175">
              <a:spcBef>
                <a:spcPts val="450"/>
              </a:spcBef>
              <a:spcAft>
                <a:spcPts val="450"/>
              </a:spcAft>
              <a:buFont typeface="Arial" panose="020B0604020202020204" pitchFamily="34" charset="0"/>
              <a:buChar char="•"/>
            </a:pPr>
            <a:r>
              <a:rPr lang="en-US" altLang="en-US" dirty="0">
                <a:latin typeface="Helvetica" charset="0"/>
              </a:rPr>
              <a:t>Entertainment Industry</a:t>
            </a:r>
          </a:p>
          <a:p>
            <a:pPr marL="600075" lvl="1" indent="-257175">
              <a:spcBef>
                <a:spcPts val="450"/>
              </a:spcBef>
              <a:spcAft>
                <a:spcPts val="450"/>
              </a:spcAft>
              <a:buFont typeface="Arial" panose="020B0604020202020204" pitchFamily="34" charset="0"/>
              <a:buChar char="•"/>
            </a:pPr>
            <a:r>
              <a:rPr lang="en-US" altLang="en-US" dirty="0">
                <a:latin typeface="Helvetica" charset="0"/>
              </a:rPr>
              <a:t>Financial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Hospitality</a:t>
            </a:r>
          </a:p>
          <a:p>
            <a:pPr lvl="1">
              <a:spcBef>
                <a:spcPts val="450"/>
              </a:spcBef>
              <a:spcAft>
                <a:spcPts val="450"/>
              </a:spcAft>
              <a:buFont typeface="Arial" pitchFamily="34" charset="0"/>
              <a:buChar char="•"/>
            </a:pPr>
            <a:endParaRPr lang="en-US" altLang="en-US" dirty="0">
              <a:latin typeface="Helvetica" charset="0"/>
            </a:endParaRPr>
          </a:p>
          <a:p>
            <a:endParaRPr lang="en-AU" dirty="0"/>
          </a:p>
        </p:txBody>
      </p:sp>
      <p:sp>
        <p:nvSpPr>
          <p:cNvPr id="5" name="Rectangle 4"/>
          <p:cNvSpPr/>
          <p:nvPr/>
        </p:nvSpPr>
        <p:spPr>
          <a:xfrm>
            <a:off x="4274820" y="1849983"/>
            <a:ext cx="4381500" cy="1851789"/>
          </a:xfrm>
          <a:prstGeom prst="rect">
            <a:avLst/>
          </a:prstGeom>
        </p:spPr>
        <p:txBody>
          <a:bodyPr wrap="square">
            <a:spAutoFit/>
          </a:bodyPr>
          <a:lstStyle/>
          <a:p>
            <a:pPr marL="600075" lvl="1" indent="-257175">
              <a:lnSpc>
                <a:spcPct val="90000"/>
              </a:lnSpc>
              <a:spcBef>
                <a:spcPts val="450"/>
              </a:spcBef>
              <a:spcAft>
                <a:spcPts val="450"/>
              </a:spcAft>
              <a:buFont typeface="Arial" panose="020B0604020202020204" pitchFamily="34" charset="0"/>
              <a:buChar char="•"/>
            </a:pPr>
            <a:r>
              <a:rPr lang="en-AU" altLang="en-US" sz="1800" dirty="0">
                <a:latin typeface="Helvetica" charset="0"/>
              </a:rPr>
              <a:t>Human Services</a:t>
            </a:r>
            <a:endParaRPr lang="en-US"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Information</a:t>
            </a:r>
            <a:r>
              <a:rPr lang="en-AU" altLang="en-US" sz="1800" dirty="0">
                <a:latin typeface="Helvetica" charset="0"/>
              </a:rPr>
              <a:t> </a:t>
            </a:r>
            <a:r>
              <a:rPr lang="en-US" altLang="en-US" sz="1800" dirty="0">
                <a:latin typeface="Helvetica" charset="0"/>
              </a:rPr>
              <a:t>and Digital Technology</a:t>
            </a:r>
            <a:endParaRPr lang="en-AU"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Primary Industries</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Retail Services</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Tourism, Travel and Events</a:t>
            </a:r>
          </a:p>
        </p:txBody>
      </p:sp>
      <p:pic>
        <p:nvPicPr>
          <p:cNvPr id="7" name="Picture 6">
            <a:extLst>
              <a:ext uri="{FF2B5EF4-FFF2-40B4-BE49-F238E27FC236}">
                <a16:creationId xmlns:a16="http://schemas.microsoft.com/office/drawing/2014/main" id="{7046ABF6-FB70-4C4B-AFF6-312272CC88E5}"/>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43660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613" y="974498"/>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4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4"/>
          <p:cNvSpPr/>
          <p:nvPr/>
        </p:nvSpPr>
        <p:spPr>
          <a:xfrm>
            <a:off x="2560320" y="1739973"/>
            <a:ext cx="391886" cy="266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4640798" y="1685500"/>
            <a:ext cx="432816" cy="266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p:nvPr/>
        </p:nvPicPr>
        <p:blipFill>
          <a:blip r:embed="rId3"/>
          <a:stretch>
            <a:fillRect/>
          </a:stretch>
        </p:blipFill>
        <p:spPr>
          <a:xfrm>
            <a:off x="1215332" y="1467651"/>
            <a:ext cx="4603115" cy="3125249"/>
          </a:xfrm>
          <a:prstGeom prst="rect">
            <a:avLst/>
          </a:prstGeom>
        </p:spPr>
      </p:pic>
      <p:pic>
        <p:nvPicPr>
          <p:cNvPr id="14" name="Picture 13"/>
          <p:cNvPicPr/>
          <p:nvPr/>
        </p:nvPicPr>
        <p:blipFill>
          <a:blip r:embed="rId4"/>
          <a:stretch>
            <a:fillRect/>
          </a:stretch>
        </p:blipFill>
        <p:spPr>
          <a:xfrm>
            <a:off x="6053201" y="1467651"/>
            <a:ext cx="1907240" cy="3143157"/>
          </a:xfrm>
          <a:prstGeom prst="rect">
            <a:avLst/>
          </a:prstGeom>
        </p:spPr>
      </p:pic>
      <p:pic>
        <p:nvPicPr>
          <p:cNvPr id="3" name="Picture 2">
            <a:extLst>
              <a:ext uri="{FF2B5EF4-FFF2-40B4-BE49-F238E27FC236}">
                <a16:creationId xmlns:a16="http://schemas.microsoft.com/office/drawing/2014/main" id="{F80CD7FB-54B3-4342-A3C4-EE2749627C96}"/>
              </a:ext>
            </a:extLst>
          </p:cNvPr>
          <p:cNvPicPr>
            <a:picLocks noChangeAspect="1"/>
          </p:cNvPicPr>
          <p:nvPr/>
        </p:nvPicPr>
        <p:blipFill>
          <a:blip r:embed="rId5"/>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11349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HSC Credentials</a:t>
            </a:r>
          </a:p>
        </p:txBody>
      </p:sp>
      <p:pic>
        <p:nvPicPr>
          <p:cNvPr id="4" name="Picture 3">
            <a:extLst>
              <a:ext uri="{FF2B5EF4-FFF2-40B4-BE49-F238E27FC236}">
                <a16:creationId xmlns:a16="http://schemas.microsoft.com/office/drawing/2014/main" id="{53F76F08-39F7-482F-9F47-33DAAEE891A4}"/>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57629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2557462" y="1528068"/>
            <a:ext cx="4014788" cy="3088005"/>
          </a:xfrm>
          <a:prstGeom prst="rect">
            <a:avLst/>
          </a:prstGeom>
          <a:noFill/>
          <a:ln>
            <a:noFill/>
          </a:ln>
          <a:effectLst/>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10358DC-48E9-4C4B-A7CF-8966AD2E8DDD}"/>
              </a:ext>
            </a:extLst>
          </p:cNvPr>
          <p:cNvPicPr>
            <a:picLocks noChangeAspect="1"/>
          </p:cNvPicPr>
          <p:nvPr/>
        </p:nvPicPr>
        <p:blipFill>
          <a:blip r:embed="rId4"/>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96016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44" y="1172609"/>
            <a:ext cx="3547953" cy="558849"/>
          </a:xfrm>
        </p:spPr>
        <p:txBody>
          <a:bodyPr/>
          <a:lstStyle/>
          <a:p>
            <a:pPr algn="ctr"/>
            <a:r>
              <a:rPr lang="en-US" sz="2400" dirty="0">
                <a:effectLst>
                  <a:outerShdw blurRad="38100" dist="38100" dir="2700000" algn="tl">
                    <a:srgbClr val="000000">
                      <a:alpha val="43137"/>
                    </a:srgbClr>
                  </a:outerShdw>
                </a:effectLst>
              </a:rPr>
              <a:t>NSW HSC Testamur</a:t>
            </a:r>
          </a:p>
        </p:txBody>
      </p:sp>
      <p:sp>
        <p:nvSpPr>
          <p:cNvPr id="6" name="Text Placeholder 5"/>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a:picLocks noChangeAspect="1"/>
          </p:cNvPicPr>
          <p:nvPr/>
        </p:nvPicPr>
        <p:blipFill>
          <a:blip r:embed="rId3"/>
          <a:stretch>
            <a:fillRect/>
          </a:stretch>
        </p:blipFill>
        <p:spPr>
          <a:xfrm>
            <a:off x="3916844" y="943355"/>
            <a:ext cx="2647950" cy="3695700"/>
          </a:xfrm>
          <a:prstGeom prst="rect">
            <a:avLst/>
          </a:prstGeom>
          <a:ln>
            <a:solidFill>
              <a:srgbClr val="002060"/>
            </a:solidFill>
          </a:ln>
        </p:spPr>
      </p:pic>
      <p:pic>
        <p:nvPicPr>
          <p:cNvPr id="2" name="Picture 1">
            <a:extLst>
              <a:ext uri="{FF2B5EF4-FFF2-40B4-BE49-F238E27FC236}">
                <a16:creationId xmlns:a16="http://schemas.microsoft.com/office/drawing/2014/main" id="{F53E5F2A-91C2-4411-859F-48AA878C4CF7}"/>
              </a:ext>
            </a:extLst>
          </p:cNvPr>
          <p:cNvPicPr>
            <a:picLocks noChangeAspect="1"/>
          </p:cNvPicPr>
          <p:nvPr/>
        </p:nvPicPr>
        <p:blipFill>
          <a:blip r:embed="rId4"/>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36783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76502" y="1113231"/>
            <a:ext cx="4467497" cy="433411"/>
          </a:xfrm>
        </p:spPr>
        <p:txBody>
          <a:bodyPr/>
          <a:lstStyle/>
          <a:p>
            <a:pPr algn="ctr"/>
            <a:r>
              <a:rPr lang="en-AU" sz="2400" dirty="0">
                <a:effectLst>
                  <a:outerShdw blurRad="38100" dist="38100" dir="2700000" algn="tl">
                    <a:srgbClr val="000000">
                      <a:alpha val="43137"/>
                    </a:srgbClr>
                  </a:outerShdw>
                </a:effectLst>
              </a:rPr>
              <a:t>HSC Record of Achievement </a:t>
            </a:r>
          </a:p>
          <a:p>
            <a:pPr algn="ctr"/>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12" name="Text Box 4"/>
          <p:cNvSpPr txBox="1">
            <a:spLocks noChangeArrowheads="1"/>
          </p:cNvSpPr>
          <p:nvPr/>
        </p:nvSpPr>
        <p:spPr bwMode="auto">
          <a:xfrm>
            <a:off x="5111523" y="3066530"/>
            <a:ext cx="1029891" cy="900246"/>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All Preliminary and Stage 5 courses will be on separate certificates</a:t>
            </a:r>
            <a:endParaRPr lang="en-AU" altLang="en-US" sz="1050" dirty="0">
              <a:latin typeface="Arial Narrow" charset="0"/>
            </a:endParaRPr>
          </a:p>
        </p:txBody>
      </p:sp>
      <p:pic>
        <p:nvPicPr>
          <p:cNvPr id="6" name="Picture 5"/>
          <p:cNvPicPr>
            <a:picLocks noChangeAspect="1"/>
          </p:cNvPicPr>
          <p:nvPr/>
        </p:nvPicPr>
        <p:blipFill>
          <a:blip r:embed="rId3"/>
          <a:stretch>
            <a:fillRect/>
          </a:stretch>
        </p:blipFill>
        <p:spPr>
          <a:xfrm>
            <a:off x="6203502" y="1806679"/>
            <a:ext cx="1853832" cy="2793895"/>
          </a:xfrm>
          <a:prstGeom prst="rect">
            <a:avLst/>
          </a:prstGeom>
        </p:spPr>
      </p:pic>
      <p:pic>
        <p:nvPicPr>
          <p:cNvPr id="7" name="Picture 6"/>
          <p:cNvPicPr>
            <a:picLocks noChangeAspect="1"/>
          </p:cNvPicPr>
          <p:nvPr/>
        </p:nvPicPr>
        <p:blipFill>
          <a:blip r:embed="rId4"/>
          <a:stretch>
            <a:fillRect/>
          </a:stretch>
        </p:blipFill>
        <p:spPr>
          <a:xfrm>
            <a:off x="283817" y="1002417"/>
            <a:ext cx="4460487" cy="3616611"/>
          </a:xfrm>
          <a:prstGeom prst="rect">
            <a:avLst/>
          </a:prstGeom>
        </p:spPr>
      </p:pic>
      <p:pic>
        <p:nvPicPr>
          <p:cNvPr id="3" name="Picture 2">
            <a:extLst>
              <a:ext uri="{FF2B5EF4-FFF2-40B4-BE49-F238E27FC236}">
                <a16:creationId xmlns:a16="http://schemas.microsoft.com/office/drawing/2014/main" id="{AE956194-523A-4009-9FA0-4246CFC87E6F}"/>
              </a:ext>
            </a:extLst>
          </p:cNvPr>
          <p:cNvPicPr>
            <a:picLocks noChangeAspect="1"/>
          </p:cNvPicPr>
          <p:nvPr/>
        </p:nvPicPr>
        <p:blipFill>
          <a:blip r:embed="rId5"/>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44481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Year 10 Subject Selection for Stage 6</a:t>
            </a:r>
          </a:p>
        </p:txBody>
      </p:sp>
      <p:pic>
        <p:nvPicPr>
          <p:cNvPr id="2" name="Picture 1"/>
          <p:cNvPicPr>
            <a:picLocks noChangeAspect="1"/>
          </p:cNvPicPr>
          <p:nvPr/>
        </p:nvPicPr>
        <p:blipFill>
          <a:blip r:embed="rId3"/>
          <a:stretch>
            <a:fillRect/>
          </a:stretch>
        </p:blipFill>
        <p:spPr>
          <a:xfrm>
            <a:off x="3234363" y="1021287"/>
            <a:ext cx="2436604" cy="3579287"/>
          </a:xfrm>
          <a:prstGeom prst="rect">
            <a:avLst/>
          </a:prstGeom>
        </p:spPr>
      </p:pic>
      <p:sp>
        <p:nvSpPr>
          <p:cNvPr id="7" name="Text Placeholder 2"/>
          <p:cNvSpPr>
            <a:spLocks noGrp="1"/>
          </p:cNvSpPr>
          <p:nvPr>
            <p:ph type="body" sz="quarter" idx="11"/>
          </p:nvPr>
        </p:nvSpPr>
        <p:spPr>
          <a:xfrm>
            <a:off x="90108" y="1318913"/>
            <a:ext cx="3144255" cy="558849"/>
          </a:xfrm>
        </p:spPr>
        <p:txBody>
          <a:bodyPr/>
          <a:lstStyle/>
          <a:p>
            <a:pPr algn="ctr"/>
            <a:r>
              <a:rPr lang="en-US" sz="2400" dirty="0">
                <a:effectLst>
                  <a:outerShdw blurRad="38100" dist="38100" dir="2700000" algn="tl">
                    <a:srgbClr val="000000">
                      <a:alpha val="43137"/>
                    </a:srgbClr>
                  </a:outerShdw>
                </a:effectLst>
              </a:rPr>
              <a:t>HSC Course Report</a:t>
            </a:r>
          </a:p>
        </p:txBody>
      </p:sp>
      <p:pic>
        <p:nvPicPr>
          <p:cNvPr id="3" name="Picture 2">
            <a:extLst>
              <a:ext uri="{FF2B5EF4-FFF2-40B4-BE49-F238E27FC236}">
                <a16:creationId xmlns:a16="http://schemas.microsoft.com/office/drawing/2014/main" id="{BBE9CCB0-1414-4FEE-903C-5330BB58AE79}"/>
              </a:ext>
            </a:extLst>
          </p:cNvPr>
          <p:cNvPicPr>
            <a:picLocks noChangeAspect="1"/>
          </p:cNvPicPr>
          <p:nvPr/>
        </p:nvPicPr>
        <p:blipFill>
          <a:blip r:embed="rId4"/>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62429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More Information</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1121500" y="1820293"/>
            <a:ext cx="6219825" cy="2416175"/>
          </a:xfrm>
          <a:prstGeom prst="rect">
            <a:avLst/>
          </a:prstGeom>
        </p:spPr>
        <p:txBody>
          <a:bodyPr/>
          <a:lstStyle/>
          <a:p>
            <a:pPr marL="0" indent="0">
              <a:lnSpc>
                <a:spcPct val="150000"/>
              </a:lnSpc>
              <a:buNone/>
            </a:pPr>
            <a:r>
              <a:rPr lang="en-AU" sz="2700" dirty="0">
                <a:hlinkClick r:id="rId3"/>
              </a:rPr>
              <a:t>www.educationstandards.nsw.edu.au</a:t>
            </a:r>
            <a:endParaRPr lang="en-AU" sz="2700" dirty="0"/>
          </a:p>
          <a:p>
            <a:pPr marL="0" indent="0">
              <a:lnSpc>
                <a:spcPct val="150000"/>
              </a:lnSpc>
              <a:buNone/>
            </a:pPr>
            <a:r>
              <a:rPr lang="en-AU" sz="2700" dirty="0">
                <a:hlinkClick r:id="rId4"/>
              </a:rPr>
              <a:t>www.uac.edu.au</a:t>
            </a:r>
            <a:endParaRPr lang="en-AU" sz="2700" dirty="0"/>
          </a:p>
          <a:p>
            <a:endParaRPr lang="en-AU" sz="2700" dirty="0"/>
          </a:p>
        </p:txBody>
      </p:sp>
      <p:pic>
        <p:nvPicPr>
          <p:cNvPr id="6" name="Picture 5">
            <a:extLst>
              <a:ext uri="{FF2B5EF4-FFF2-40B4-BE49-F238E27FC236}">
                <a16:creationId xmlns:a16="http://schemas.microsoft.com/office/drawing/2014/main" id="{44B0607E-AB88-432F-8F37-598421FFB701}"/>
              </a:ext>
            </a:extLst>
          </p:cNvPr>
          <p:cNvPicPr>
            <a:picLocks noChangeAspect="1"/>
          </p:cNvPicPr>
          <p:nvPr/>
        </p:nvPicPr>
        <p:blipFill>
          <a:blip r:embed="rId5"/>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07824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700" dirty="0"/>
              <a:t>HSC Marks</a:t>
            </a:r>
          </a:p>
        </p:txBody>
      </p:sp>
      <p:pic>
        <p:nvPicPr>
          <p:cNvPr id="4" name="Picture 3">
            <a:extLst>
              <a:ext uri="{FF2B5EF4-FFF2-40B4-BE49-F238E27FC236}">
                <a16:creationId xmlns:a16="http://schemas.microsoft.com/office/drawing/2014/main" id="{A5AD7AFE-412F-46E5-B965-D6D2B45B80B1}"/>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421005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9458"/>
            <a:ext cx="8242744" cy="558849"/>
          </a:xfrm>
        </p:spPr>
        <p:txBody>
          <a:bodyPr/>
          <a:lstStyle/>
          <a:p>
            <a:pPr algn="ctr"/>
            <a:r>
              <a:rPr lang="en-AU" sz="2400" dirty="0">
                <a:effectLst>
                  <a:outerShdw blurRad="38100" dist="38100" dir="2700000" algn="tl">
                    <a:srgbClr val="000000">
                      <a:alpha val="43137"/>
                    </a:srgbClr>
                  </a:outerShdw>
                </a:effectLst>
              </a:rPr>
              <a:t>The Higher School Certificate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3552" y="1730046"/>
            <a:ext cx="8048296" cy="2497138"/>
          </a:xfrm>
          <a:prstGeom prst="rect">
            <a:avLst/>
          </a:prstGeom>
        </p:spPr>
        <p:txBody>
          <a:bodyPr/>
          <a:lstStyle/>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culmination of a student’s school career </a:t>
            </a:r>
          </a:p>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highest educational award that can be achieved at secondary school in NSW</a:t>
            </a:r>
            <a:endParaRPr lang="en-GB" altLang="en-US" sz="1600" dirty="0">
              <a:latin typeface="Helvetica" charset="0"/>
            </a:endParaRP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reports student achievement in terms of a </a:t>
            </a:r>
            <a:r>
              <a:rPr lang="en-GB" altLang="en-US" sz="1600" b="1" dirty="0">
                <a:solidFill>
                  <a:srgbClr val="280070"/>
                </a:solidFill>
                <a:latin typeface="Helvetica" charset="0"/>
              </a:rPr>
              <a:t>standard</a:t>
            </a:r>
            <a:r>
              <a:rPr lang="en-GB" altLang="en-US" sz="1600" b="1" dirty="0">
                <a:latin typeface="Helvetica" charset="0"/>
              </a:rPr>
              <a:t> </a:t>
            </a:r>
            <a:r>
              <a:rPr lang="en-GB" altLang="en-US" sz="1600" dirty="0">
                <a:latin typeface="Helvetica" charset="0"/>
              </a:rPr>
              <a:t>achieved in individual courses</a:t>
            </a: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presents a </a:t>
            </a:r>
            <a:r>
              <a:rPr lang="en-GB" altLang="en-US" sz="1600" b="1" dirty="0">
                <a:solidFill>
                  <a:srgbClr val="280070"/>
                </a:solidFill>
                <a:latin typeface="Helvetica" charset="0"/>
              </a:rPr>
              <a:t>profile</a:t>
            </a:r>
            <a:r>
              <a:rPr lang="en-GB" altLang="en-US" sz="1600" dirty="0">
                <a:latin typeface="Helvetica" charset="0"/>
              </a:rPr>
              <a:t> of student achievement across a broad range of subjects</a:t>
            </a:r>
            <a:endParaRPr lang="en-US" altLang="en-US" sz="1600" dirty="0">
              <a:latin typeface="Helvetica" charset="0"/>
            </a:endParaRPr>
          </a:p>
        </p:txBody>
      </p:sp>
      <p:pic>
        <p:nvPicPr>
          <p:cNvPr id="6" name="Picture 5">
            <a:extLst>
              <a:ext uri="{FF2B5EF4-FFF2-40B4-BE49-F238E27FC236}">
                <a16:creationId xmlns:a16="http://schemas.microsoft.com/office/drawing/2014/main" id="{0EAE58B9-7F8A-4A1C-9B50-8C599832C8FC}"/>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7541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977749"/>
            <a:ext cx="8242744" cy="558849"/>
          </a:xfrm>
        </p:spPr>
        <p:txBody>
          <a:bodyPr/>
          <a:lstStyle/>
          <a:p>
            <a:r>
              <a:rPr lang="en-AU" sz="2400" dirty="0">
                <a:effectLst>
                  <a:outerShdw blurRad="38100" dist="38100" dir="2700000" algn="tl">
                    <a:srgbClr val="000000">
                      <a:alpha val="43137"/>
                    </a:srgbClr>
                  </a:outerShdw>
                </a:effectLst>
              </a:rPr>
              <a:t>How is the HSC Mark Determined?</a:t>
            </a:r>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72" y="1521618"/>
            <a:ext cx="4918748" cy="31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8D359E9-33BB-4634-AB4E-EC8FAA943F3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411822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890" y="2072640"/>
            <a:ext cx="6697980" cy="990600"/>
          </a:xfrm>
        </p:spPr>
        <p:txBody>
          <a:bodyPr/>
          <a:lstStyle/>
          <a:p>
            <a:r>
              <a:rPr lang="en-AU" sz="2700" dirty="0"/>
              <a:t>Australian Tertiary Admission Rank</a:t>
            </a:r>
          </a:p>
        </p:txBody>
      </p:sp>
      <p:pic>
        <p:nvPicPr>
          <p:cNvPr id="4" name="Picture 3">
            <a:extLst>
              <a:ext uri="{FF2B5EF4-FFF2-40B4-BE49-F238E27FC236}">
                <a16:creationId xmlns:a16="http://schemas.microsoft.com/office/drawing/2014/main" id="{BD9B0F57-F774-4477-ABBD-29C34DF912BF}"/>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786762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132799"/>
            <a:ext cx="8242744" cy="558849"/>
          </a:xfrm>
        </p:spPr>
        <p:txBody>
          <a:bodyPr/>
          <a:lstStyle/>
          <a:p>
            <a:pPr algn="ctr"/>
            <a:r>
              <a:rPr lang="en-AU" sz="2400" dirty="0">
                <a:effectLst>
                  <a:outerShdw blurRad="38100" dist="38100" dir="2700000" algn="tl">
                    <a:srgbClr val="000000">
                      <a:alpha val="43137"/>
                    </a:srgbClr>
                  </a:outerShdw>
                </a:effectLst>
              </a:rPr>
              <a:t>Australian Tertiary Admission Rank</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416528" y="1932169"/>
            <a:ext cx="8136160" cy="2416175"/>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a rank </a:t>
            </a:r>
            <a:r>
              <a:rPr lang="en-GB" altLang="en-US" sz="1800" b="1" dirty="0">
                <a:solidFill>
                  <a:srgbClr val="280070"/>
                </a:solidFill>
                <a:latin typeface="Helvetica" pitchFamily="34" charset="0"/>
                <a:ea typeface="ＭＳ Ｐゴシック" pitchFamily="34" charset="-128"/>
                <a:cs typeface="Helvetica" pitchFamily="34" charset="0"/>
              </a:rPr>
              <a:t>NOT</a:t>
            </a:r>
            <a:r>
              <a:rPr lang="en-GB" altLang="en-US" sz="1800" dirty="0">
                <a:solidFill>
                  <a:srgbClr val="280070"/>
                </a:solidFill>
                <a:latin typeface="Helvetica" pitchFamily="34" charset="0"/>
                <a:ea typeface="ＭＳ Ｐゴシック" pitchFamily="34" charset="-128"/>
                <a:cs typeface="Helvetica" pitchFamily="34" charset="0"/>
              </a:rPr>
              <a:t> </a:t>
            </a:r>
            <a:r>
              <a:rPr lang="en-GB" altLang="en-US" sz="1800" dirty="0">
                <a:latin typeface="Helvetica" pitchFamily="34" charset="0"/>
                <a:ea typeface="ＭＳ Ｐゴシック" pitchFamily="34" charset="-128"/>
                <a:cs typeface="Helvetica" pitchFamily="34" charset="0"/>
              </a:rPr>
              <a:t>a mark</a:t>
            </a:r>
          </a:p>
          <a:p>
            <a:pPr marL="647700" lvl="2" indent="-257175">
              <a:lnSpc>
                <a:spcPct val="10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provides information about how a student performs overall in relation to other students </a:t>
            </a:r>
          </a:p>
        </p:txBody>
      </p:sp>
      <p:pic>
        <p:nvPicPr>
          <p:cNvPr id="6" name="Picture 5">
            <a:extLst>
              <a:ext uri="{FF2B5EF4-FFF2-40B4-BE49-F238E27FC236}">
                <a16:creationId xmlns:a16="http://schemas.microsoft.com/office/drawing/2014/main" id="{BC04697C-11A4-4BED-9BEA-2A3019D74D9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10870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C0C0C0"/>
                  </a:outerShdw>
                </a:effectLst>
                <a:cs typeface="Arial" pitchFamily="34" charset="0"/>
              </a:rPr>
              <a:t>Other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5" y="1430473"/>
            <a:ext cx="8224656" cy="3150235"/>
          </a:xfrm>
          <a:prstGeom prst="rect">
            <a:avLst/>
          </a:prstGeom>
        </p:spPr>
        <p:txBody>
          <a:bodyPr/>
          <a:lstStyle/>
          <a:p>
            <a:pPr marL="257175" indent="-257175">
              <a:lnSpc>
                <a:spcPct val="150000"/>
              </a:lnSpc>
              <a:buFont typeface="Arial" panose="020B0604020202020204" pitchFamily="34" charset="0"/>
              <a:buChar char="•"/>
            </a:pPr>
            <a:r>
              <a:rPr lang="en-AU" altLang="en-US" sz="1800" dirty="0">
                <a:latin typeface="Helvetica" charset="0"/>
              </a:rPr>
              <a:t>What do I want for my future?</a:t>
            </a:r>
          </a:p>
          <a:p>
            <a:pPr marL="257175" lvl="1" indent="-257175">
              <a:lnSpc>
                <a:spcPct val="150000"/>
              </a:lnSpc>
              <a:spcBef>
                <a:spcPct val="0"/>
              </a:spcBef>
              <a:buFont typeface="Arial" panose="020B0604020202020204" pitchFamily="34" charset="0"/>
              <a:buChar char="•"/>
            </a:pPr>
            <a:r>
              <a:rPr lang="en-AU" altLang="en-US" dirty="0">
                <a:latin typeface="Helvetica" charset="0"/>
              </a:rPr>
              <a:t>What ‘pathway’ best suits me?</a:t>
            </a:r>
          </a:p>
          <a:p>
            <a:pPr marL="257175" indent="-257175">
              <a:lnSpc>
                <a:spcPct val="150000"/>
              </a:lnSpc>
              <a:buFont typeface="Arial" panose="020B0604020202020204" pitchFamily="34" charset="0"/>
              <a:buChar char="•"/>
            </a:pPr>
            <a:r>
              <a:rPr lang="en-AU" altLang="en-US" sz="1800" dirty="0">
                <a:latin typeface="Helvetica" charset="0"/>
              </a:rPr>
              <a:t>Ask for advice from:</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careers adviser</a:t>
            </a:r>
          </a:p>
        </p:txBody>
      </p:sp>
      <p:pic>
        <p:nvPicPr>
          <p:cNvPr id="6" name="Picture 5">
            <a:extLst>
              <a:ext uri="{FF2B5EF4-FFF2-40B4-BE49-F238E27FC236}">
                <a16:creationId xmlns:a16="http://schemas.microsoft.com/office/drawing/2014/main" id="{216850EF-0B96-45D7-B704-0BE2BD8CFB38}"/>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5650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sz="2400" dirty="0">
                <a:effectLst>
                  <a:outerShdw blurRad="38100" dist="38100" dir="2700000" algn="tl">
                    <a:srgbClr val="000000">
                      <a:alpha val="43137"/>
                    </a:srgbClr>
                  </a:outerShdw>
                </a:effectLst>
              </a:rPr>
              <a:t>HSC Course Structure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8" y="1807493"/>
            <a:ext cx="8115610" cy="2784475"/>
          </a:xfrm>
          <a:prstGeom prst="rect">
            <a:avLst/>
          </a:prstGeom>
        </p:spPr>
        <p:txBody>
          <a:bodyPr/>
          <a:lstStyle/>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Most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800" dirty="0">
                <a:latin typeface="Helvetica" panose="020B0604020202020204" pitchFamily="34" charset="0"/>
                <a:ea typeface="ＭＳ Ｐゴシック" pitchFamily="34" charset="-128"/>
                <a:cs typeface="Helvetica" panose="020B0604020202020204" pitchFamily="34" charset="0"/>
              </a:rPr>
              <a:t>which equates to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18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lvl="1" indent="-257175">
              <a:spcBef>
                <a:spcPts val="900"/>
              </a:spcBef>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Some courses are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b="1" dirty="0">
                <a:latin typeface="Helvetica" panose="020B0604020202020204" pitchFamily="34" charset="0"/>
                <a:ea typeface="ＭＳ Ｐゴシック" pitchFamily="34" charset="-128"/>
                <a:cs typeface="Helvetica" panose="020B0604020202020204" pitchFamily="34" charset="0"/>
              </a:rPr>
              <a:t>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18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pic>
        <p:nvPicPr>
          <p:cNvPr id="6" name="Picture 5">
            <a:extLst>
              <a:ext uri="{FF2B5EF4-FFF2-40B4-BE49-F238E27FC236}">
                <a16:creationId xmlns:a16="http://schemas.microsoft.com/office/drawing/2014/main" id="{80279AB2-C371-43B1-9FFE-36ACCEB5A912}"/>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14010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70030" y="1528068"/>
            <a:ext cx="8160164" cy="2968625"/>
          </a:xfrm>
          <a:prstGeom prst="rect">
            <a:avLst/>
          </a:prstGeom>
        </p:spPr>
        <p:txBody>
          <a:bodyPr/>
          <a:lstStyle/>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students must satisfactorily </a:t>
            </a:r>
            <a:r>
              <a:rPr lang="en-US" altLang="en-US" sz="1800" b="1" dirty="0">
                <a:solidFill>
                  <a:srgbClr val="280070"/>
                </a:solidFill>
                <a:latin typeface="Helvetica" pitchFamily="34" charset="0"/>
                <a:ea typeface="ＭＳ Ｐゴシック" pitchFamily="34" charset="-128"/>
                <a:cs typeface="Helvetica" pitchFamily="34" charset="0"/>
              </a:rPr>
              <a:t>complete</a:t>
            </a:r>
            <a:r>
              <a:rPr lang="en-US" altLang="en-US" sz="18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15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10 units</a:t>
            </a:r>
          </a:p>
          <a:p>
            <a:endParaRPr lang="en-AU" dirty="0"/>
          </a:p>
        </p:txBody>
      </p:sp>
      <p:pic>
        <p:nvPicPr>
          <p:cNvPr id="6" name="Picture 5">
            <a:extLst>
              <a:ext uri="{FF2B5EF4-FFF2-40B4-BE49-F238E27FC236}">
                <a16:creationId xmlns:a16="http://schemas.microsoft.com/office/drawing/2014/main" id="{3FDB83F6-9FDC-4199-A22D-84F8BDD01081}"/>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4176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1"/>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309944" y="1527407"/>
            <a:ext cx="8422164" cy="3413125"/>
          </a:xfrm>
          <a:prstGeom prst="rect">
            <a:avLst/>
          </a:prstGeom>
        </p:spPr>
        <p:txBody>
          <a:bodyPr/>
          <a:lstStyle/>
          <a:p>
            <a:pPr marL="0" indent="0">
              <a:spcBef>
                <a:spcPts val="900"/>
              </a:spcBef>
              <a:spcAft>
                <a:spcPts val="0"/>
              </a:spcAft>
              <a:buNone/>
              <a:defRPr/>
            </a:pP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2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2 units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1600" dirty="0">
                <a:latin typeface="Helvetica" panose="020B0604020202020204" pitchFamily="34" charset="0"/>
                <a:ea typeface="ＭＳ Ｐゴシック" pitchFamily="34" charset="-128"/>
                <a:cs typeface="Helvetica" panose="020B0604020202020204" pitchFamily="34" charset="0"/>
              </a:rPr>
              <a:t>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6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16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 maximum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a:t>
            </a:r>
            <a:r>
              <a:rPr lang="en-US" sz="1600" dirty="0">
                <a:latin typeface="Helvetica" panose="020B0604020202020204" pitchFamily="34" charset="0"/>
                <a:ea typeface="ＭＳ Ｐゴシック" pitchFamily="34" charset="-128"/>
                <a:cs typeface="Helvetica" panose="020B0604020202020204" pitchFamily="34" charset="0"/>
              </a:rPr>
              <a:t> maximum of </a:t>
            </a:r>
            <a:r>
              <a:rPr 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1600" dirty="0"/>
          </a:p>
        </p:txBody>
      </p:sp>
      <p:pic>
        <p:nvPicPr>
          <p:cNvPr id="6" name="Picture 5">
            <a:extLst>
              <a:ext uri="{FF2B5EF4-FFF2-40B4-BE49-F238E27FC236}">
                <a16:creationId xmlns:a16="http://schemas.microsoft.com/office/drawing/2014/main" id="{DABFA48D-DC83-4806-BBFF-138E50674172}"/>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18571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 – meeting the minimum standard in literacy and numeracy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7" y="1868105"/>
            <a:ext cx="8204415" cy="2565400"/>
          </a:xfrm>
          <a:prstGeom prst="rect">
            <a:avLst/>
          </a:prstGeom>
        </p:spPr>
        <p:txBody>
          <a:bodyPr/>
          <a:lstStyle/>
          <a:p>
            <a:pPr>
              <a:lnSpc>
                <a:spcPct val="150000"/>
              </a:lnSpc>
            </a:pPr>
            <a:r>
              <a:rPr lang="en-AU" sz="1800" dirty="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50000"/>
              </a:lnSpc>
            </a:pPr>
            <a:r>
              <a:rPr lang="en-US" sz="1800" dirty="0">
                <a:latin typeface="Helvetica" panose="020B0604020202020204" pitchFamily="34" charset="0"/>
                <a:cs typeface="Helvetica" panose="020B0604020202020204" pitchFamily="34" charset="0"/>
              </a:rPr>
              <a:t>Students will show they meet the HSC minimum standard by passing online tests of basic literacy and numeracy skills, which are available for them to sit when they are ready in Year 10, 11 and 12 and after the HSC.</a:t>
            </a:r>
            <a:r>
              <a:rPr lang="en-AU" sz="1800" dirty="0">
                <a:latin typeface="Helvetica" panose="020B0604020202020204" pitchFamily="34" charset="0"/>
                <a:cs typeface="Helvetica" panose="020B0604020202020204" pitchFamily="34" charset="0"/>
              </a:rPr>
              <a:t> </a:t>
            </a:r>
          </a:p>
          <a:p>
            <a:pPr marL="0" indent="0">
              <a:buNone/>
            </a:pPr>
            <a:endParaRPr lang="en-AU" sz="1400" b="1" dirty="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D63E7CC6-AAC2-438B-B5D5-5FB604AA3DEC}"/>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73416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323" y="969219"/>
            <a:ext cx="8242744" cy="558849"/>
          </a:xfrm>
        </p:spPr>
        <p:txBody>
          <a:bodyPr/>
          <a:lstStyle/>
          <a:p>
            <a:pPr algn="ctr"/>
            <a:r>
              <a:rPr lang="en-AU" sz="2400" dirty="0">
                <a:effectLst>
                  <a:outerShdw blurRad="38100" dist="38100" dir="2700000" algn="tl">
                    <a:srgbClr val="000000">
                      <a:alpha val="43137"/>
                    </a:srgbClr>
                  </a:outerShdw>
                </a:effectLst>
              </a:rPr>
              <a:t>About the minimum standard online tests</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392323" y="1528068"/>
            <a:ext cx="8029575" cy="3028257"/>
          </a:xfrm>
          <a:prstGeom prst="rect">
            <a:avLst/>
          </a:prstGeom>
        </p:spPr>
        <p:txBody>
          <a:bodyPr/>
          <a:lstStyle/>
          <a:p>
            <a:pPr>
              <a:lnSpc>
                <a:spcPct val="100000"/>
              </a:lnSpc>
            </a:pPr>
            <a:r>
              <a:rPr lang="en-AU" sz="1800" dirty="0">
                <a:latin typeface="Helvetica" panose="020B0604020202020204" pitchFamily="34" charset="0"/>
                <a:cs typeface="Helvetica" panose="020B0604020202020204" pitchFamily="34" charset="0"/>
              </a:rPr>
              <a:t>Students get up to four times per year to sit each minimum standard reading, writing or numeracy test. </a:t>
            </a:r>
          </a:p>
          <a:p>
            <a:pPr>
              <a:lnSpc>
                <a:spcPct val="100000"/>
              </a:lnSpc>
            </a:pPr>
            <a:r>
              <a:rPr lang="en-AU" sz="1800" dirty="0">
                <a:latin typeface="Helvetica" panose="020B0604020202020204" pitchFamily="34" charset="0"/>
                <a:cs typeface="Helvetica" panose="020B0604020202020204" pitchFamily="34" charset="0"/>
              </a:rPr>
              <a:t>The test is available on </a:t>
            </a:r>
            <a:r>
              <a:rPr lang="en-AU" sz="1800" b="1" dirty="0">
                <a:latin typeface="Helvetica" panose="020B0604020202020204" pitchFamily="34" charset="0"/>
                <a:cs typeface="Helvetica" panose="020B0604020202020204" pitchFamily="34" charset="0"/>
              </a:rPr>
              <a:t>all</a:t>
            </a:r>
            <a:r>
              <a:rPr lang="en-AU" sz="1800" dirty="0">
                <a:latin typeface="Helvetica" panose="020B0604020202020204" pitchFamily="34" charset="0"/>
                <a:cs typeface="Helvetica" panose="020B0604020202020204" pitchFamily="34" charset="0"/>
              </a:rPr>
              <a:t> school days</a:t>
            </a:r>
          </a:p>
          <a:p>
            <a:pPr marL="0" indent="0">
              <a:buNone/>
            </a:pPr>
            <a:r>
              <a:rPr lang="en-AU" sz="1800" b="1" dirty="0">
                <a:latin typeface="Helvetica" panose="020B0604020202020204" pitchFamily="34" charset="0"/>
                <a:cs typeface="Helvetica" panose="020B0604020202020204" pitchFamily="34" charset="0"/>
              </a:rPr>
              <a:t>About the tests:</a:t>
            </a:r>
          </a:p>
          <a:p>
            <a:r>
              <a:rPr lang="en-AU" sz="1800" dirty="0">
                <a:latin typeface="Helvetica" panose="020B0604020202020204" pitchFamily="34" charset="0"/>
                <a:cs typeface="Helvetica" panose="020B0604020202020204" pitchFamily="34" charset="0"/>
              </a:rPr>
              <a:t>Reading:	45 multiple choice computer adaptive questions (45 minutes)</a:t>
            </a:r>
          </a:p>
          <a:p>
            <a:r>
              <a:rPr lang="en-AU" sz="1800" dirty="0">
                <a:latin typeface="Helvetica" panose="020B0604020202020204" pitchFamily="34" charset="0"/>
                <a:cs typeface="Helvetica" panose="020B0604020202020204" pitchFamily="34" charset="0"/>
              </a:rPr>
              <a:t>Numeracy:	45 multiple choice computer adaptive questions (45 minutes)</a:t>
            </a:r>
          </a:p>
          <a:p>
            <a:r>
              <a:rPr lang="en-AU" sz="1800" dirty="0">
                <a:latin typeface="Helvetica" panose="020B0604020202020204" pitchFamily="34" charset="0"/>
                <a:cs typeface="Helvetica" panose="020B0604020202020204" pitchFamily="34" charset="0"/>
              </a:rPr>
              <a:t>Writing:	answer </a:t>
            </a:r>
            <a:r>
              <a:rPr lang="en-AU" sz="1800" u="sng" dirty="0">
                <a:latin typeface="Helvetica" panose="020B0604020202020204" pitchFamily="34" charset="0"/>
                <a:cs typeface="Helvetica" panose="020B0604020202020204" pitchFamily="34" charset="0"/>
              </a:rPr>
              <a:t>one</a:t>
            </a:r>
            <a:r>
              <a:rPr lang="en-AU" sz="1800" dirty="0">
                <a:latin typeface="Helvetica" panose="020B0604020202020204" pitchFamily="34" charset="0"/>
                <a:cs typeface="Helvetica" panose="020B0604020202020204" pitchFamily="34" charset="0"/>
              </a:rPr>
              <a:t> question out of a choice of two prompts. </a:t>
            </a:r>
          </a:p>
          <a:p>
            <a:pPr marL="0" indent="0">
              <a:buNone/>
            </a:pPr>
            <a:r>
              <a:rPr lang="en-AU" sz="1800" dirty="0">
                <a:latin typeface="Helvetica" panose="020B0604020202020204" pitchFamily="34" charset="0"/>
                <a:cs typeface="Helvetica" panose="020B0604020202020204" pitchFamily="34" charset="0"/>
              </a:rPr>
              <a:t>Refer to the NESA website for more information and resources for parents, students and schools </a:t>
            </a:r>
          </a:p>
          <a:p>
            <a:endParaRPr lang="en-AU" sz="1800" dirty="0">
              <a:latin typeface="Helvetica" panose="020B0604020202020204" pitchFamily="34" charset="0"/>
              <a:cs typeface="Helvetica" panose="020B0604020202020204" pitchFamily="34" charset="0"/>
            </a:endParaRPr>
          </a:p>
          <a:p>
            <a:pPr marL="0" indent="0">
              <a:lnSpc>
                <a:spcPct val="100000"/>
              </a:lnSpc>
              <a:buNone/>
            </a:pPr>
            <a:endParaRPr lang="en-AU" sz="1800" dirty="0">
              <a:latin typeface="Helvetica" panose="020B0604020202020204" pitchFamily="34" charset="0"/>
              <a:cs typeface="Helvetica" panose="020B0604020202020204" pitchFamily="34" charset="0"/>
            </a:endParaRPr>
          </a:p>
          <a:p>
            <a:pPr marL="0" indent="0">
              <a:buNone/>
            </a:pPr>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8DA16C13-A934-4139-975B-47A7E8FBC83E}"/>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870704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NESA+PowerPoint+template</Template>
  <TotalTime>343</TotalTime>
  <Words>5656</Words>
  <Application>Microsoft Office PowerPoint</Application>
  <PresentationFormat>On-screen Show (16:9)</PresentationFormat>
  <Paragraphs>493</Paragraphs>
  <Slides>43</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ＭＳ Ｐゴシック</vt:lpstr>
      <vt:lpstr>ＭＳ Ｐゴシック</vt:lpstr>
      <vt:lpstr>Aparajita</vt:lpstr>
      <vt:lpstr>Arial</vt:lpstr>
      <vt:lpstr>Arial Narrow</vt:lpstr>
      <vt:lpstr>Calibri</vt:lpstr>
      <vt:lpstr>Courier New</vt:lpstr>
      <vt:lpstr>Geneva</vt:lpstr>
      <vt:lpstr>Helvetica</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Samira Bawden</cp:lastModifiedBy>
  <cp:revision>68</cp:revision>
  <dcterms:created xsi:type="dcterms:W3CDTF">2019-05-21T03:56:57Z</dcterms:created>
  <dcterms:modified xsi:type="dcterms:W3CDTF">2020-07-21T04:45:26Z</dcterms:modified>
</cp:coreProperties>
</file>