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68" r:id="rId2"/>
    <p:sldId id="269" r:id="rId3"/>
    <p:sldId id="306" r:id="rId4"/>
    <p:sldId id="307" r:id="rId5"/>
    <p:sldId id="308" r:id="rId6"/>
    <p:sldId id="309" r:id="rId7"/>
    <p:sldId id="311" r:id="rId8"/>
    <p:sldId id="310" r:id="rId9"/>
    <p:sldId id="312" r:id="rId10"/>
    <p:sldId id="313" r:id="rId11"/>
    <p:sldId id="314" r:id="rId12"/>
    <p:sldId id="315" r:id="rId13"/>
    <p:sldId id="283" r:id="rId14"/>
    <p:sldId id="316" r:id="rId15"/>
    <p:sldId id="317" r:id="rId16"/>
    <p:sldId id="318" r:id="rId17"/>
    <p:sldId id="319" r:id="rId18"/>
    <p:sldId id="320" r:id="rId19"/>
    <p:sldId id="321" r:id="rId20"/>
    <p:sldId id="322" r:id="rId21"/>
    <p:sldId id="323" r:id="rId22"/>
    <p:sldId id="324" r:id="rId23"/>
    <p:sldId id="332" r:id="rId24"/>
    <p:sldId id="325" r:id="rId25"/>
    <p:sldId id="326" r:id="rId26"/>
    <p:sldId id="327" r:id="rId27"/>
    <p:sldId id="328" r:id="rId28"/>
    <p:sldId id="329" r:id="rId29"/>
    <p:sldId id="330" r:id="rId30"/>
    <p:sldId id="331"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B7A8D-DD01-B546-A5E7-E290157DA475}">
          <p14:sldIdLst>
            <p14:sldId id="268"/>
            <p14:sldId id="269"/>
            <p14:sldId id="306"/>
            <p14:sldId id="307"/>
            <p14:sldId id="308"/>
            <p14:sldId id="309"/>
            <p14:sldId id="311"/>
            <p14:sldId id="310"/>
            <p14:sldId id="312"/>
            <p14:sldId id="313"/>
            <p14:sldId id="314"/>
            <p14:sldId id="315"/>
            <p14:sldId id="283"/>
            <p14:sldId id="316"/>
            <p14:sldId id="317"/>
            <p14:sldId id="318"/>
            <p14:sldId id="319"/>
            <p14:sldId id="320"/>
            <p14:sldId id="321"/>
            <p14:sldId id="322"/>
            <p14:sldId id="323"/>
            <p14:sldId id="324"/>
            <p14:sldId id="332"/>
            <p14:sldId id="325"/>
            <p14:sldId id="326"/>
            <p14:sldId id="327"/>
            <p14:sldId id="328"/>
            <p14:sldId id="329"/>
            <p14:sldId id="330"/>
            <p14:sldId id="331"/>
          </p14:sldIdLst>
        </p14:section>
        <p14:section name="Untitled Section" id="{2D1AE099-27EB-9A4F-AEE4-D1CACFFA45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0"/>
    <a:srgbClr val="CCCCFF"/>
    <a:srgbClr val="CC99FF"/>
    <a:srgbClr val="E2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85" autoAdjust="0"/>
    <p:restoredTop sz="64510" autoAdjust="0"/>
  </p:normalViewPr>
  <p:slideViewPr>
    <p:cSldViewPr snapToGrid="0" snapToObjects="1">
      <p:cViewPr varScale="1">
        <p:scale>
          <a:sx n="62" d="100"/>
          <a:sy n="62" d="100"/>
        </p:scale>
        <p:origin x="1164" y="66"/>
      </p:cViewPr>
      <p:guideLst/>
    </p:cSldViewPr>
  </p:slideViewPr>
  <p:outlineViewPr>
    <p:cViewPr>
      <p:scale>
        <a:sx n="33" d="100"/>
        <a:sy n="33" d="100"/>
      </p:scale>
      <p:origin x="0" y="-7356"/>
    </p:cViewPr>
  </p:outlineViewPr>
  <p:notesTextViewPr>
    <p:cViewPr>
      <p:scale>
        <a:sx n="1" d="1"/>
        <a:sy n="1" d="1"/>
      </p:scale>
      <p:origin x="0" y="0"/>
    </p:cViewPr>
  </p:notesTextViewPr>
  <p:sorterViewPr>
    <p:cViewPr>
      <p:scale>
        <a:sx n="100" d="100"/>
        <a:sy n="100" d="100"/>
      </p:scale>
      <p:origin x="0" y="-7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43D5-F3DC-4AF4-9F42-727DB04CA924}" type="datetimeFigureOut">
              <a:rPr lang="en-AU" smtClean="0"/>
              <a:t>21/07/2020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302-E05A-4141-A3CB-C676C85A38D4}" type="slidenum">
              <a:rPr lang="en-AU" smtClean="0"/>
              <a:t>‹#›</a:t>
            </a:fld>
            <a:endParaRPr lang="en-AU"/>
          </a:p>
        </p:txBody>
      </p:sp>
    </p:spTree>
    <p:extLst>
      <p:ext uri="{BB962C8B-B14F-4D97-AF65-F5344CB8AC3E}">
        <p14:creationId xmlns:p14="http://schemas.microsoft.com/office/powerpoint/2010/main" val="17494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370506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8679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48383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CA2302-E05A-4141-A3CB-C676C85A38D4}" type="slidenum">
              <a:rPr lang="en-AU" smtClean="0"/>
              <a:t>20</a:t>
            </a:fld>
            <a:endParaRPr lang="en-AU"/>
          </a:p>
        </p:txBody>
      </p:sp>
    </p:spTree>
    <p:extLst>
      <p:ext uri="{BB962C8B-B14F-4D97-AF65-F5344CB8AC3E}">
        <p14:creationId xmlns:p14="http://schemas.microsoft.com/office/powerpoint/2010/main" val="204770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CA2302-E05A-4141-A3CB-C676C85A38D4}" type="slidenum">
              <a:rPr lang="en-AU" smtClean="0"/>
              <a:t>30</a:t>
            </a:fld>
            <a:endParaRPr lang="en-AU"/>
          </a:p>
        </p:txBody>
      </p:sp>
    </p:spTree>
    <p:extLst>
      <p:ext uri="{BB962C8B-B14F-4D97-AF65-F5344CB8AC3E}">
        <p14:creationId xmlns:p14="http://schemas.microsoft.com/office/powerpoint/2010/main" val="340221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B71F94B4-A2FE-8843-85D3-CB956E02312D}"/>
              </a:ext>
            </a:extLst>
          </p:cNvPr>
          <p:cNvSpPr>
            <a:spLocks noGrp="1"/>
          </p:cNvSpPr>
          <p:nvPr>
            <p:ph type="body" sz="quarter" idx="10" hasCustomPrompt="1"/>
          </p:nvPr>
        </p:nvSpPr>
        <p:spPr>
          <a:xfrm>
            <a:off x="299720" y="1235533"/>
            <a:ext cx="8348980" cy="482892"/>
          </a:xfrm>
          <a:prstGeom prst="rect">
            <a:avLst/>
          </a:prstGeom>
        </p:spPr>
        <p:txBody>
          <a:bodyPr/>
          <a:lstStyle>
            <a:lvl1pPr marL="0" indent="0" algn="l">
              <a:buNone/>
              <a:defRPr sz="2500" b="1" spc="5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8" name="Text Placeholder 11">
            <a:extLst>
              <a:ext uri="{FF2B5EF4-FFF2-40B4-BE49-F238E27FC236}">
                <a16:creationId xmlns:a16="http://schemas.microsoft.com/office/drawing/2014/main" id="{E5C260DE-7396-824A-98D4-D37247E338CC}"/>
              </a:ext>
            </a:extLst>
          </p:cNvPr>
          <p:cNvSpPr>
            <a:spLocks noGrp="1"/>
          </p:cNvSpPr>
          <p:nvPr>
            <p:ph type="body" sz="quarter" idx="11" hasCustomPrompt="1"/>
          </p:nvPr>
        </p:nvSpPr>
        <p:spPr>
          <a:xfrm>
            <a:off x="309880" y="1718425"/>
            <a:ext cx="8338820" cy="575196"/>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pic>
        <p:nvPicPr>
          <p:cNvPr id="11" name="Picture 10">
            <a:extLst>
              <a:ext uri="{FF2B5EF4-FFF2-40B4-BE49-F238E27FC236}">
                <a16:creationId xmlns:a16="http://schemas.microsoft.com/office/drawing/2014/main" id="{4193FB30-DA98-EF4E-9A4D-B5CCF2FF3FAC}"/>
              </a:ext>
            </a:extLst>
          </p:cNvPr>
          <p:cNvPicPr>
            <a:picLocks noChangeAspect="1"/>
          </p:cNvPicPr>
          <p:nvPr userDrawn="1"/>
        </p:nvPicPr>
        <p:blipFill>
          <a:blip r:embed="rId3"/>
          <a:stretch>
            <a:fillRect/>
          </a:stretch>
        </p:blipFill>
        <p:spPr>
          <a:xfrm>
            <a:off x="201930" y="3623310"/>
            <a:ext cx="1276350" cy="1276350"/>
          </a:xfrm>
          <a:prstGeom prst="rect">
            <a:avLst/>
          </a:prstGeom>
        </p:spPr>
      </p:pic>
      <p:sp>
        <p:nvSpPr>
          <p:cNvPr id="13" name="TextBox 12">
            <a:extLst>
              <a:ext uri="{FF2B5EF4-FFF2-40B4-BE49-F238E27FC236}">
                <a16:creationId xmlns:a16="http://schemas.microsoft.com/office/drawing/2014/main" id="{13D50BE1-6EF6-7B4D-92B4-6EE5077A8041}"/>
              </a:ext>
            </a:extLst>
          </p:cNvPr>
          <p:cNvSpPr txBox="1"/>
          <p:nvPr userDrawn="1"/>
        </p:nvSpPr>
        <p:spPr>
          <a:xfrm>
            <a:off x="309880" y="307275"/>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229970334"/>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0868608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6163214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6267415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7180360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986740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7696581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25648497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1725147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9784929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5778787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248644"/>
            <a:ext cx="8242744"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3788287182"/>
      </p:ext>
    </p:extLst>
  </p:cSld>
  <p:clrMapOvr>
    <a:masterClrMapping/>
  </p:clrMapOvr>
  <p:extLst>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4164688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23646361"/>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12899942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00346783"/>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4420631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164606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1313620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58550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370066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26633725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146300"/>
            <a:ext cx="9144000" cy="873760"/>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1544474027"/>
      </p:ext>
    </p:extLst>
  </p:cSld>
  <p:clrMapOvr>
    <a:masterClrMapping/>
  </p:clrMapOvr>
  <p:extLst>
    <p:ext uri="{DCECCB84-F9BA-43D5-87BE-67443E8EF086}">
      <p15:sldGuideLst xmlns:p15="http://schemas.microsoft.com/office/powerpoint/2012/main">
        <p15:guide id="1" orient="horz" pos="1597" userDrawn="1">
          <p15:clr>
            <a:srgbClr val="FBAE40"/>
          </p15:clr>
        </p15:guide>
        <p15:guide id="2" pos="2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8046268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066872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5521038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395736422"/>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8407295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20894544"/>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 2 columns">
    <p:spTree>
      <p:nvGrpSpPr>
        <p:cNvPr id="1" name=""/>
        <p:cNvGrpSpPr/>
        <p:nvPr/>
      </p:nvGrpSpPr>
      <p:grpSpPr>
        <a:xfrm>
          <a:off x="0" y="0"/>
          <a:ext cx="0" cy="0"/>
          <a:chOff x="0" y="0"/>
          <a:chExt cx="0" cy="0"/>
        </a:xfrm>
      </p:grpSpPr>
      <p:sp>
        <p:nvSpPr>
          <p:cNvPr id="3" name="Rectangle 2"/>
          <p:cNvSpPr/>
          <p:nvPr userDrawn="1"/>
        </p:nvSpPr>
        <p:spPr>
          <a:xfrm>
            <a:off x="0" y="2858"/>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1696857"/>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14"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1701582"/>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9" name="Text Placeholder 5"/>
          <p:cNvSpPr>
            <a:spLocks noGrp="1"/>
          </p:cNvSpPr>
          <p:nvPr>
            <p:ph type="body" sz="quarter" idx="14"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3830356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5803646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0366631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3295310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3" y="-762"/>
            <a:ext cx="9201369" cy="5144262"/>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4" y="1957397"/>
            <a:ext cx="8102283"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4" y="3360178"/>
            <a:ext cx="8102283" cy="1182561"/>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4" y="2844366"/>
            <a:ext cx="8102283" cy="335962"/>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771613643"/>
      </p:ext>
    </p:extLst>
  </p:cSld>
  <p:clrMapOvr>
    <a:masterClrMapping/>
  </p:clrMapOvr>
  <p:extLst>
    <p:ext uri="{DCECCB84-F9BA-43D5-87BE-67443E8EF086}">
      <p15:sldGuideLst xmlns:p15="http://schemas.microsoft.com/office/powerpoint/2012/main">
        <p15:guide id="1" orient="horz" pos="781" userDrawn="1">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691192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3348782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9707F-AEC0-3442-BE52-1DC0A8B68907}"/>
              </a:ext>
            </a:extLst>
          </p:cNvPr>
          <p:cNvPicPr>
            <a:picLocks noChangeAspect="1"/>
          </p:cNvPicPr>
          <p:nvPr userDrawn="1"/>
        </p:nvPicPr>
        <p:blipFill>
          <a:blip r:embed="rId2"/>
          <a:stretch>
            <a:fillRect/>
          </a:stretch>
        </p:blipFill>
        <p:spPr>
          <a:xfrm>
            <a:off x="1353" y="-762"/>
            <a:ext cx="9201369" cy="5144262"/>
          </a:xfrm>
          <a:prstGeom prst="rect">
            <a:avLst/>
          </a:prstGeom>
        </p:spPr>
      </p:pic>
      <p:pic>
        <p:nvPicPr>
          <p:cNvPr id="15" name="Picture 14">
            <a:extLst>
              <a:ext uri="{FF2B5EF4-FFF2-40B4-BE49-F238E27FC236}">
                <a16:creationId xmlns:a16="http://schemas.microsoft.com/office/drawing/2014/main" id="{37B22207-47F9-2547-9B2F-A074D095D79B}"/>
              </a:ext>
            </a:extLst>
          </p:cNvPr>
          <p:cNvPicPr>
            <a:picLocks noChangeAspect="1"/>
          </p:cNvPicPr>
          <p:nvPr userDrawn="1"/>
        </p:nvPicPr>
        <p:blipFill>
          <a:blip r:embed="rId3"/>
          <a:stretch>
            <a:fillRect/>
          </a:stretch>
        </p:blipFill>
        <p:spPr>
          <a:xfrm>
            <a:off x="8019581" y="77373"/>
            <a:ext cx="785292" cy="785292"/>
          </a:xfrm>
          <a:prstGeom prst="rect">
            <a:avLst/>
          </a:prstGeom>
        </p:spPr>
      </p:pic>
      <p:cxnSp>
        <p:nvCxnSpPr>
          <p:cNvPr id="14" name="Straight Connector 13">
            <a:extLst>
              <a:ext uri="{FF2B5EF4-FFF2-40B4-BE49-F238E27FC236}">
                <a16:creationId xmlns:a16="http://schemas.microsoft.com/office/drawing/2014/main" id="{7A421DA3-9FA5-2F4C-9312-A8EC790AE8C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4B4B89A-279F-1743-86D4-7A7E24C3EF1C}"/>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21" name="Text Placeholder 6">
            <a:extLst>
              <a:ext uri="{FF2B5EF4-FFF2-40B4-BE49-F238E27FC236}">
                <a16:creationId xmlns:a16="http://schemas.microsoft.com/office/drawing/2014/main" id="{D24D8339-CE02-C443-818D-BDBFED00879B}"/>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3" name="Text Placeholder 6">
            <a:extLst>
              <a:ext uri="{FF2B5EF4-FFF2-40B4-BE49-F238E27FC236}">
                <a16:creationId xmlns:a16="http://schemas.microsoft.com/office/drawing/2014/main" id="{D7325365-7A67-EF43-8105-E66E4E36B6F2}"/>
              </a:ext>
            </a:extLst>
          </p:cNvPr>
          <p:cNvSpPr>
            <a:spLocks noGrp="1"/>
          </p:cNvSpPr>
          <p:nvPr>
            <p:ph type="body" sz="quarter" idx="17" hasCustomPrompt="1"/>
          </p:nvPr>
        </p:nvSpPr>
        <p:spPr>
          <a:xfrm>
            <a:off x="314313" y="1952963"/>
            <a:ext cx="3972393"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24" name="Text Placeholder 5">
            <a:extLst>
              <a:ext uri="{FF2B5EF4-FFF2-40B4-BE49-F238E27FC236}">
                <a16:creationId xmlns:a16="http://schemas.microsoft.com/office/drawing/2014/main" id="{62B712CD-F1E2-A648-8A9A-97E3B09D4443}"/>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25" name="Text Placeholder 11">
            <a:extLst>
              <a:ext uri="{FF2B5EF4-FFF2-40B4-BE49-F238E27FC236}">
                <a16:creationId xmlns:a16="http://schemas.microsoft.com/office/drawing/2014/main" id="{AFFAE603-70D9-9846-BCE8-73E2804DB8B7}"/>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Tree>
    <p:extLst>
      <p:ext uri="{BB962C8B-B14F-4D97-AF65-F5344CB8AC3E}">
        <p14:creationId xmlns:p14="http://schemas.microsoft.com/office/powerpoint/2010/main" val="3843416325"/>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71060B-530F-ED4F-A272-867684C5195C}"/>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9" name="Text Placeholder 6">
            <a:extLst>
              <a:ext uri="{FF2B5EF4-FFF2-40B4-BE49-F238E27FC236}">
                <a16:creationId xmlns:a16="http://schemas.microsoft.com/office/drawing/2014/main" id="{A1810E43-71F0-574A-B06C-5DD4532EAF76}"/>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1" name="Picture Placeholder 5">
            <a:extLst>
              <a:ext uri="{FF2B5EF4-FFF2-40B4-BE49-F238E27FC236}">
                <a16:creationId xmlns:a16="http://schemas.microsoft.com/office/drawing/2014/main" id="{A92DB34A-F541-6042-8030-BDCA13DED8A0}"/>
              </a:ext>
            </a:extLst>
          </p:cNvPr>
          <p:cNvSpPr>
            <a:spLocks noGrp="1"/>
          </p:cNvSpPr>
          <p:nvPr>
            <p:ph type="pic" sz="quarter" idx="17" hasCustomPrompt="1"/>
          </p:nvPr>
        </p:nvSpPr>
        <p:spPr>
          <a:xfrm>
            <a:off x="395289" y="1952964"/>
            <a:ext cx="3894772" cy="2560964"/>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cxnSp>
        <p:nvCxnSpPr>
          <p:cNvPr id="14" name="Straight Connector 13">
            <a:extLst>
              <a:ext uri="{FF2B5EF4-FFF2-40B4-BE49-F238E27FC236}">
                <a16:creationId xmlns:a16="http://schemas.microsoft.com/office/drawing/2014/main" id="{1E3479F1-26C9-3347-825E-E6CDEF76313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506213A-DE58-EB4A-B1A6-A1D94ECA65B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18" name="Text Placeholder 5">
            <a:extLst>
              <a:ext uri="{FF2B5EF4-FFF2-40B4-BE49-F238E27FC236}">
                <a16:creationId xmlns:a16="http://schemas.microsoft.com/office/drawing/2014/main" id="{42AFAD49-B99A-C24C-972A-1D8CF9AB02B5}"/>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9" name="Text Placeholder 11">
            <a:extLst>
              <a:ext uri="{FF2B5EF4-FFF2-40B4-BE49-F238E27FC236}">
                <a16:creationId xmlns:a16="http://schemas.microsoft.com/office/drawing/2014/main" id="{0BD234B6-0256-7445-ABBC-073898B41A18}"/>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pic>
        <p:nvPicPr>
          <p:cNvPr id="10" name="Picture 9">
            <a:extLst>
              <a:ext uri="{FF2B5EF4-FFF2-40B4-BE49-F238E27FC236}">
                <a16:creationId xmlns:a16="http://schemas.microsoft.com/office/drawing/2014/main" id="{A671EFAB-FBB6-7F48-A157-F7EF16C29AE3}"/>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2668605194"/>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
        <p:nvSpPr>
          <p:cNvPr id="9" name="Text Placeholder 4">
            <a:extLst>
              <a:ext uri="{FF2B5EF4-FFF2-40B4-BE49-F238E27FC236}">
                <a16:creationId xmlns:a16="http://schemas.microsoft.com/office/drawing/2014/main" id="{AF877620-33D7-F148-A390-4703A6E77564}"/>
              </a:ext>
            </a:extLst>
          </p:cNvPr>
          <p:cNvSpPr>
            <a:spLocks noGrp="1"/>
          </p:cNvSpPr>
          <p:nvPr>
            <p:ph type="body" sz="quarter" idx="10" hasCustomPrompt="1"/>
          </p:nvPr>
        </p:nvSpPr>
        <p:spPr>
          <a:xfrm>
            <a:off x="422518" y="1532759"/>
            <a:ext cx="8301672" cy="873760"/>
          </a:xfrm>
          <a:prstGeom prst="rect">
            <a:avLst/>
          </a:prstGeom>
        </p:spPr>
        <p:txBody>
          <a:bodyPr lIns="90000"/>
          <a:lstStyle>
            <a:lvl1pPr marL="315913" indent="0" algn="ctr">
              <a:lnSpc>
                <a:spcPct val="100000"/>
              </a:lnSpc>
              <a:buNone/>
              <a:tabLst/>
              <a:defRPr sz="2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 CELEBRATING QUALITY TEACHING </a:t>
            </a:r>
            <a:br>
              <a:rPr lang="en-US" dirty="0"/>
            </a:br>
            <a:r>
              <a:rPr lang="en-US" dirty="0"/>
              <a:t>AND INSPIRATIONAL TEACHERS</a:t>
            </a:r>
          </a:p>
        </p:txBody>
      </p:sp>
    </p:spTree>
    <p:extLst>
      <p:ext uri="{BB962C8B-B14F-4D97-AF65-F5344CB8AC3E}">
        <p14:creationId xmlns:p14="http://schemas.microsoft.com/office/powerpoint/2010/main" val="1771441981"/>
      </p:ext>
    </p:extLst>
  </p:cSld>
  <p:clrMapOvr>
    <a:masterClrMapping/>
  </p:clrMapOvr>
  <p:extLst>
    <p:ext uri="{DCECCB84-F9BA-43D5-87BE-67443E8EF086}">
      <p15:sldGuideLst xmlns:p15="http://schemas.microsoft.com/office/powerpoint/2012/main">
        <p15:guide id="1" orient="horz" pos="1030">
          <p15:clr>
            <a:srgbClr val="FBAE40"/>
          </p15:clr>
        </p15:guide>
        <p15:guide id="2" pos="2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sp>
        <p:nvSpPr>
          <p:cNvPr id="14" name="TextBox 13">
            <a:extLst>
              <a:ext uri="{FF2B5EF4-FFF2-40B4-BE49-F238E27FC236}">
                <a16:creationId xmlns:a16="http://schemas.microsoft.com/office/drawing/2014/main" id="{B6DE2F59-1C64-D744-966C-B26A733B01FC}"/>
              </a:ext>
            </a:extLst>
          </p:cNvPr>
          <p:cNvSpPr txBox="1"/>
          <p:nvPr userDrawn="1"/>
        </p:nvSpPr>
        <p:spPr>
          <a:xfrm>
            <a:off x="5293360" y="3724670"/>
            <a:ext cx="3403600" cy="1264129"/>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lang="en-US" sz="1050" b="1" i="0" dirty="0">
                <a:solidFill>
                  <a:srgbClr val="280070"/>
                </a:solidFill>
                <a:latin typeface="Arial" panose="020B0604020202020204" pitchFamily="34" charset="0"/>
                <a:cs typeface="Arial" panose="020B0604020202020204" pitchFamily="34" charset="0"/>
              </a:rPr>
              <a:t>NSW Education Standards Authority</a:t>
            </a:r>
          </a:p>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7" name="Text Placeholder 9">
            <a:extLst>
              <a:ext uri="{FF2B5EF4-FFF2-40B4-BE49-F238E27FC236}">
                <a16:creationId xmlns:a16="http://schemas.microsoft.com/office/drawing/2014/main" id="{A3C2FC8A-2A61-584E-AE83-757C17735578}"/>
              </a:ext>
            </a:extLst>
          </p:cNvPr>
          <p:cNvSpPr>
            <a:spLocks noGrp="1"/>
          </p:cNvSpPr>
          <p:nvPr>
            <p:ph type="body" sz="quarter" idx="10" hasCustomPrompt="1"/>
          </p:nvPr>
        </p:nvSpPr>
        <p:spPr>
          <a:xfrm>
            <a:off x="766762" y="1570755"/>
            <a:ext cx="7610475" cy="48768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2000" b="1" kern="1200" spc="50" baseline="0" dirty="0" smtClean="0">
                <a:solidFill>
                  <a:schemeClr val="bg1"/>
                </a:solidFill>
                <a:effectLst/>
                <a:latin typeface="Arial" charset="0"/>
                <a:ea typeface="ＭＳ Ｐゴシック" charset="-128"/>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Tree>
    <p:extLst>
      <p:ext uri="{BB962C8B-B14F-4D97-AF65-F5344CB8AC3E}">
        <p14:creationId xmlns:p14="http://schemas.microsoft.com/office/powerpoint/2010/main" val="2395102436"/>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3650040"/>
            <a:ext cx="3129280" cy="1239194"/>
          </a:xfrm>
          <a:prstGeom prst="rect">
            <a:avLst/>
          </a:prstGeom>
        </p:spPr>
      </p:pic>
      <p:sp>
        <p:nvSpPr>
          <p:cNvPr id="12" name="Text Placeholder 11"/>
          <p:cNvSpPr>
            <a:spLocks noGrp="1"/>
          </p:cNvSpPr>
          <p:nvPr>
            <p:ph type="body" sz="quarter" idx="10" hasCustomPrompt="1"/>
          </p:nvPr>
        </p:nvSpPr>
        <p:spPr>
          <a:xfrm>
            <a:off x="741680" y="1718582"/>
            <a:ext cx="9144000" cy="625219"/>
          </a:xfrm>
          <a:prstGeom prst="rect">
            <a:avLst/>
          </a:prstGeom>
        </p:spPr>
        <p:txBody>
          <a:bodyPr/>
          <a:lstStyle>
            <a:lvl1pPr marL="0" indent="0" algn="l">
              <a:buNone/>
              <a:defRPr sz="1875" b="1" spc="225"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080751"/>
            <a:ext cx="9144000" cy="625219"/>
          </a:xfrm>
          <a:prstGeom prst="rect">
            <a:avLst/>
          </a:prstGeom>
        </p:spPr>
        <p:txBody>
          <a:bodyPr/>
          <a:lstStyle>
            <a:lvl1pPr marL="0" indent="0" algn="l">
              <a:buNone/>
              <a:defRPr sz="1500" b="0"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4155390"/>
            <a:ext cx="1731684" cy="625219"/>
          </a:xfrm>
          <a:prstGeom prst="rect">
            <a:avLst/>
          </a:prstGeom>
        </p:spPr>
        <p:txBody>
          <a:bodyPr/>
          <a:lstStyle>
            <a:lvl1pPr marL="0" marR="0" indent="0" algn="r" defTabSz="342900" rtl="0" eaLnBrk="1" fontAlgn="base" latinLnBrk="0" hangingPunct="1">
              <a:lnSpc>
                <a:spcPct val="100000"/>
              </a:lnSpc>
              <a:spcBef>
                <a:spcPct val="0"/>
              </a:spcBef>
              <a:spcAft>
                <a:spcPct val="0"/>
              </a:spcAft>
              <a:buClrTx/>
              <a:buSzTx/>
              <a:buFontTx/>
              <a:buNone/>
              <a:tabLst/>
              <a:defRPr lang="en-US" sz="900" b="1" kern="1200">
                <a:solidFill>
                  <a:srgbClr val="280070"/>
                </a:solidFill>
                <a:effectLst/>
                <a:latin typeface="Arial" charset="0"/>
                <a:ea typeface="ＭＳ Ｐゴシック" charset="-128"/>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280070"/>
                </a:solidFill>
                <a:effectLst/>
                <a:latin typeface="Arial" charset="0"/>
                <a:ea typeface="ＭＳ Ｐゴシック" charset="-128"/>
                <a:cs typeface="+mn-cs"/>
              </a:rPr>
              <a:t>Presented</a:t>
            </a:r>
            <a:r>
              <a:rPr lang="en-US" sz="900" b="1" kern="1200" baseline="0" dirty="0">
                <a:solidFill>
                  <a:srgbClr val="280070"/>
                </a:solidFill>
                <a:effectLst/>
                <a:latin typeface="Arial" charset="0"/>
                <a:ea typeface="ＭＳ Ｐゴシック" charset="-128"/>
                <a:cs typeface="+mn-cs"/>
              </a:rPr>
              <a:t> By </a:t>
            </a:r>
            <a:br>
              <a:rPr lang="en-US" sz="900" b="1" kern="1200" baseline="0" dirty="0">
                <a:solidFill>
                  <a:srgbClr val="280070"/>
                </a:solidFill>
                <a:effectLst/>
                <a:latin typeface="Arial" charset="0"/>
                <a:ea typeface="ＭＳ Ｐゴシック" charset="-128"/>
                <a:cs typeface="+mn-cs"/>
              </a:rPr>
            </a:br>
            <a:r>
              <a:rPr lang="en-US" sz="900" b="1" kern="1200" baseline="0" dirty="0">
                <a:solidFill>
                  <a:srgbClr val="280070"/>
                </a:solidFill>
                <a:effectLst/>
                <a:latin typeface="Arial" charset="0"/>
                <a:ea typeface="ＭＳ Ｐゴシック" charset="-128"/>
                <a:cs typeface="+mn-cs"/>
              </a:rPr>
              <a:t>Name Surname</a:t>
            </a:r>
            <a:br>
              <a:rPr lang="en-US" sz="900" b="1" kern="1200" baseline="0" dirty="0">
                <a:solidFill>
                  <a:srgbClr val="280070"/>
                </a:solidFill>
                <a:effectLst/>
                <a:latin typeface="Arial" charset="0"/>
                <a:ea typeface="ＭＳ Ｐゴシック" charset="-128"/>
                <a:cs typeface="+mn-cs"/>
              </a:rPr>
            </a:br>
            <a:r>
              <a:rPr lang="en-US" sz="900" b="0" kern="1200" dirty="0">
                <a:solidFill>
                  <a:srgbClr val="280070"/>
                </a:solidFill>
                <a:effectLst/>
                <a:latin typeface="Arial" charset="0"/>
                <a:ea typeface="ＭＳ Ｐゴシック" charset="-128"/>
                <a:cs typeface="+mn-cs"/>
              </a:rPr>
              <a:t>1</a:t>
            </a:r>
            <a:r>
              <a:rPr lang="en-US" sz="900" b="0" kern="1200" baseline="30000" dirty="0">
                <a:solidFill>
                  <a:srgbClr val="280070"/>
                </a:solidFill>
                <a:effectLst/>
                <a:latin typeface="Arial" charset="0"/>
                <a:ea typeface="ＭＳ Ｐゴシック" charset="-128"/>
                <a:cs typeface="+mn-cs"/>
              </a:rPr>
              <a:t>st</a:t>
            </a:r>
            <a:r>
              <a:rPr lang="en-US" sz="900" b="0" kern="1200" baseline="0" dirty="0">
                <a:solidFill>
                  <a:srgbClr val="280070"/>
                </a:solidFill>
                <a:effectLst/>
                <a:latin typeface="Arial" charset="0"/>
                <a:ea typeface="ＭＳ Ｐゴシック" charset="-128"/>
                <a:cs typeface="+mn-cs"/>
              </a:rPr>
              <a:t> January 2017</a:t>
            </a:r>
            <a:endParaRPr lang="en-US" sz="900" b="1" kern="1200" dirty="0">
              <a:solidFill>
                <a:srgbClr val="280070"/>
              </a:solidFill>
              <a:effectLst/>
              <a:latin typeface="Arial" charset="0"/>
              <a:ea typeface="ＭＳ Ｐゴシック" charset="-128"/>
              <a:cs typeface="+mn-cs"/>
            </a:endParaRPr>
          </a:p>
          <a:p>
            <a:pPr algn="r">
              <a:lnSpc>
                <a:spcPct val="100000"/>
              </a:lnSpc>
            </a:pPr>
            <a:endParaRPr lang="en-US" sz="9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2895770713"/>
      </p:ext>
    </p:extLst>
  </p:cSld>
  <p:clrMapOvr>
    <a:masterClrMapping/>
  </p:clrMapOvr>
  <p:extLst>
    <p:ext uri="{DCECCB84-F9BA-43D5-87BE-67443E8EF086}">
      <p15:sldGuideLst xmlns:p15="http://schemas.microsoft.com/office/powerpoint/2012/main">
        <p15:guide id="1" orient="horz" pos="3861">
          <p15:clr>
            <a:srgbClr val="FBAE40"/>
          </p15:clr>
        </p15:guide>
        <p15:guide id="2" pos="4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35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666" r:id="rId6"/>
    <p:sldLayoutId id="2147483673" r:id="rId7"/>
    <p:sldLayoutId id="2147483667"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au/imgres?imgurl=http://postfallspolice.com/images/Crime_Scene.jpg&amp;imgrefurl=http://www.postfallspolice.com/Detective.htm&amp;h=802&amp;w=1168&amp;sz=65&amp;hl=en&amp;start=57&amp;tbnid=k30OlQebs1koKM:&amp;tbnh=103&amp;tbnw=150&amp;prev=/images?q%3Dcrime%2Bscene%2Binvestigations%26start%3D54%26gbv%3D2%26ndsp%3D18%26hl%3Den%26safe%3Dactive%26sa%3DN"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hyperlink" Target="http://images.google.com.au/imgres?imgurl=http://www-new.onu.edu/files/images/shi/csi2_3.jpg&amp;imgrefurl=http://www-new.onu.edu/community/summer_honors_institute/courses/crime_scene_investigation_level_1&amp;h=500&amp;w=471&amp;sz=55&amp;hl=en&amp;start=41&amp;tbnid=ooKs-h05S0JZAM:&amp;tbnh=130&amp;tbnw=122&amp;prev=/images?q%3Dcrime%2Bscene%2Binvestigations%26start%3D36%26gbv%3D2%26ndsp%3D18%26hl%3Den%26safe%3Dactive%26sa%3D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9.gif"/><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720" y="1235532"/>
            <a:ext cx="8348980" cy="853325"/>
          </a:xfrm>
        </p:spPr>
        <p:txBody>
          <a:bodyPr/>
          <a:lstStyle/>
          <a:p>
            <a:r>
              <a:rPr lang="en-US" dirty="0"/>
              <a:t>Year 8 Subject Selection for Stage 5</a:t>
            </a:r>
          </a:p>
          <a:p>
            <a:r>
              <a:rPr lang="en-US" dirty="0"/>
              <a:t>Year 9 - 2021 ~ Year 10 2022</a:t>
            </a:r>
          </a:p>
          <a:p>
            <a:endParaRPr lang="en-US" dirty="0"/>
          </a:p>
        </p:txBody>
      </p:sp>
      <p:sp>
        <p:nvSpPr>
          <p:cNvPr id="3" name="Text Placeholder 2"/>
          <p:cNvSpPr>
            <a:spLocks noGrp="1"/>
          </p:cNvSpPr>
          <p:nvPr>
            <p:ph type="body" sz="quarter" idx="11"/>
          </p:nvPr>
        </p:nvSpPr>
        <p:spPr>
          <a:xfrm>
            <a:off x="299720" y="2070762"/>
            <a:ext cx="8338820" cy="853325"/>
          </a:xfrm>
        </p:spPr>
        <p:txBody>
          <a:bodyPr/>
          <a:lstStyle/>
          <a:p>
            <a:r>
              <a:rPr lang="en-US" dirty="0"/>
              <a:t>For Year 8 students and their parents</a:t>
            </a:r>
          </a:p>
          <a:p>
            <a:r>
              <a:rPr lang="en-US" dirty="0"/>
              <a:t>at Liverpool Girls High School</a:t>
            </a:r>
          </a:p>
        </p:txBody>
      </p:sp>
      <p:pic>
        <p:nvPicPr>
          <p:cNvPr id="5" name="Picture 4">
            <a:extLst>
              <a:ext uri="{FF2B5EF4-FFF2-40B4-BE49-F238E27FC236}">
                <a16:creationId xmlns:a16="http://schemas.microsoft.com/office/drawing/2014/main" id="{1C0FDCB3-EBA8-4C91-B8C9-2D5A42273547}"/>
              </a:ext>
            </a:extLst>
          </p:cNvPr>
          <p:cNvPicPr>
            <a:picLocks noChangeAspect="1"/>
          </p:cNvPicPr>
          <p:nvPr/>
        </p:nvPicPr>
        <p:blipFill>
          <a:blip r:embed="rId3"/>
          <a:stretch>
            <a:fillRect/>
          </a:stretch>
        </p:blipFill>
        <p:spPr>
          <a:xfrm>
            <a:off x="7774734" y="3676741"/>
            <a:ext cx="1000606" cy="1129994"/>
          </a:xfrm>
          <a:prstGeom prst="rect">
            <a:avLst/>
          </a:prstGeom>
        </p:spPr>
      </p:pic>
    </p:spTree>
    <p:extLst>
      <p:ext uri="{BB962C8B-B14F-4D97-AF65-F5344CB8AC3E}">
        <p14:creationId xmlns:p14="http://schemas.microsoft.com/office/powerpoint/2010/main" val="34420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2CF5B-029A-4903-BD11-321567FEA58B}"/>
              </a:ext>
            </a:extLst>
          </p:cNvPr>
          <p:cNvSpPr>
            <a:spLocks noGrp="1"/>
          </p:cNvSpPr>
          <p:nvPr>
            <p:ph type="body" sz="quarter" idx="11"/>
          </p:nvPr>
        </p:nvSpPr>
        <p:spPr>
          <a:xfrm>
            <a:off x="309944" y="1106976"/>
            <a:ext cx="8242744" cy="412731"/>
          </a:xfrm>
        </p:spPr>
        <p:txBody>
          <a:bodyPr/>
          <a:lstStyle/>
          <a:p>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Our Expectations …</a:t>
            </a:r>
          </a:p>
          <a:p>
            <a:endParaRPr lang="en-AU" dirty="0"/>
          </a:p>
        </p:txBody>
      </p:sp>
      <p:sp>
        <p:nvSpPr>
          <p:cNvPr id="4" name="Text Placeholder 2">
            <a:extLst>
              <a:ext uri="{FF2B5EF4-FFF2-40B4-BE49-F238E27FC236}">
                <a16:creationId xmlns:a16="http://schemas.microsoft.com/office/drawing/2014/main" id="{5B55AB7E-DADF-43FD-8A77-83B0FFF21DD8}"/>
              </a:ext>
            </a:extLst>
          </p:cNvPr>
          <p:cNvSpPr txBox="1">
            <a:spLocks/>
          </p:cNvSpPr>
          <p:nvPr/>
        </p:nvSpPr>
        <p:spPr>
          <a:xfrm>
            <a:off x="257175" y="1717039"/>
            <a:ext cx="8629649" cy="278497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800"/>
              </a:spcBef>
              <a:spcAft>
                <a:spcPts val="600"/>
              </a:spcAft>
              <a:buNone/>
              <a:defRPr/>
            </a:pPr>
            <a:r>
              <a:rPr lang="en-AU" altLang="en-US" sz="2000" b="1" dirty="0">
                <a:solidFill>
                  <a:srgbClr val="280070"/>
                </a:solidFill>
                <a:latin typeface="Helvetica" pitchFamily="34" charset="0"/>
                <a:ea typeface="ＭＳ Ｐゴシック" pitchFamily="34" charset="-128"/>
                <a:cs typeface="Helvetica" pitchFamily="34" charset="0"/>
              </a:rPr>
              <a:t>Students must:</a:t>
            </a:r>
          </a:p>
          <a:p>
            <a:pPr marL="698500" lvl="1" indent="-342900">
              <a:spcBef>
                <a:spcPts val="1200"/>
              </a:spcBef>
              <a:defRPr/>
            </a:pPr>
            <a:r>
              <a:rPr lang="en-AU" altLang="en-US" dirty="0">
                <a:latin typeface="Helvetica" pitchFamily="34" charset="0"/>
                <a:ea typeface="ＭＳ Ｐゴシック" pitchFamily="34" charset="-128"/>
                <a:cs typeface="Helvetica" pitchFamily="34" charset="0"/>
              </a:rPr>
              <a:t>Attend class for </a:t>
            </a:r>
            <a:r>
              <a:rPr lang="en-AU" altLang="en-US" b="1" u="sng" dirty="0">
                <a:latin typeface="Helvetica" pitchFamily="34" charset="0"/>
                <a:ea typeface="ＭＳ Ｐゴシック" pitchFamily="34" charset="-128"/>
                <a:cs typeface="Helvetica" pitchFamily="34" charset="0"/>
              </a:rPr>
              <a:t>all</a:t>
            </a:r>
            <a:r>
              <a:rPr lang="en-AU" altLang="en-US" dirty="0">
                <a:latin typeface="Helvetica" pitchFamily="34" charset="0"/>
                <a:ea typeface="ＭＳ Ｐゴシック" pitchFamily="34" charset="-128"/>
                <a:cs typeface="Helvetica" pitchFamily="34" charset="0"/>
              </a:rPr>
              <a:t> periods of study.</a:t>
            </a:r>
          </a:p>
          <a:p>
            <a:pPr marL="698500" lvl="1" indent="-342900">
              <a:spcBef>
                <a:spcPts val="1200"/>
              </a:spcBef>
              <a:defRPr/>
            </a:pPr>
            <a:r>
              <a:rPr lang="en-AU" altLang="en-US" dirty="0">
                <a:latin typeface="Helvetica" pitchFamily="34" charset="0"/>
                <a:ea typeface="ＭＳ Ｐゴシック" pitchFamily="34" charset="-128"/>
                <a:cs typeface="Helvetica" pitchFamily="34" charset="0"/>
              </a:rPr>
              <a:t>Complete </a:t>
            </a:r>
            <a:r>
              <a:rPr lang="en-AU" altLang="en-US" b="1" u="sng" dirty="0">
                <a:latin typeface="Helvetica" pitchFamily="34" charset="0"/>
                <a:ea typeface="ＭＳ Ｐゴシック" pitchFamily="34" charset="-128"/>
                <a:cs typeface="Helvetica" pitchFamily="34" charset="0"/>
              </a:rPr>
              <a:t>all</a:t>
            </a:r>
            <a:r>
              <a:rPr lang="en-AU" altLang="en-US" dirty="0">
                <a:latin typeface="Helvetica" pitchFamily="34" charset="0"/>
                <a:ea typeface="ＭＳ Ｐゴシック" pitchFamily="34" charset="-128"/>
                <a:cs typeface="Helvetica" pitchFamily="34" charset="0"/>
              </a:rPr>
              <a:t> classwork and assessment tasks.</a:t>
            </a:r>
          </a:p>
          <a:p>
            <a:pPr marL="698500" lvl="1" indent="-342900">
              <a:spcBef>
                <a:spcPts val="1200"/>
              </a:spcBef>
              <a:defRPr/>
            </a:pPr>
            <a:r>
              <a:rPr lang="en-AU" altLang="en-US" dirty="0">
                <a:latin typeface="Helvetica" pitchFamily="34" charset="0"/>
                <a:ea typeface="ＭＳ Ｐゴシック" pitchFamily="34" charset="-128"/>
                <a:cs typeface="Helvetica" pitchFamily="34" charset="0"/>
              </a:rPr>
              <a:t>Try hard all of the time and make a </a:t>
            </a:r>
            <a:r>
              <a:rPr lang="en-AU" altLang="en-US" b="1" dirty="0">
                <a:solidFill>
                  <a:srgbClr val="280070"/>
                </a:solidFill>
                <a:latin typeface="Helvetica" pitchFamily="34" charset="0"/>
                <a:ea typeface="ＭＳ Ｐゴシック" pitchFamily="34" charset="-128"/>
                <a:cs typeface="Helvetica" pitchFamily="34" charset="0"/>
              </a:rPr>
              <a:t>serious attempt </a:t>
            </a:r>
            <a:r>
              <a:rPr lang="en-AU" altLang="en-US" dirty="0">
                <a:latin typeface="Helvetica" pitchFamily="34" charset="0"/>
                <a:ea typeface="ＭＳ Ｐゴシック" pitchFamily="34" charset="-128"/>
                <a:cs typeface="Helvetica" pitchFamily="34" charset="0"/>
              </a:rPr>
              <a:t>at all work tasks.</a:t>
            </a:r>
          </a:p>
          <a:p>
            <a:pPr marL="698500" lvl="1" indent="-342900">
              <a:spcBef>
                <a:spcPts val="1200"/>
              </a:spcBef>
              <a:defRPr/>
            </a:pPr>
            <a:r>
              <a:rPr lang="en-AU" altLang="en-US" dirty="0">
                <a:latin typeface="Helvetica" pitchFamily="34" charset="0"/>
                <a:ea typeface="ＭＳ Ｐゴシック" pitchFamily="34" charset="-128"/>
                <a:cs typeface="Helvetica" pitchFamily="34" charset="0"/>
              </a:rPr>
              <a:t>Complete homework tasks and study hard.</a:t>
            </a:r>
          </a:p>
          <a:p>
            <a:pPr marL="698500" lvl="1" indent="-342900">
              <a:spcBef>
                <a:spcPts val="1200"/>
              </a:spcBef>
              <a:defRPr/>
            </a:pPr>
            <a:r>
              <a:rPr lang="en-AU" altLang="en-US" dirty="0">
                <a:latin typeface="Helvetica" pitchFamily="34" charset="0"/>
                <a:ea typeface="ＭＳ Ｐゴシック" pitchFamily="34" charset="-128"/>
                <a:cs typeface="Helvetica" pitchFamily="34" charset="0"/>
              </a:rPr>
              <a:t>REACH high in all that you do!</a:t>
            </a:r>
          </a:p>
          <a:p>
            <a:pPr marL="698500" lvl="1" indent="-342900">
              <a:spcBef>
                <a:spcPts val="1200"/>
              </a:spcBef>
              <a:defRPr/>
            </a:pPr>
            <a:endParaRPr lang="en-AU" altLang="en-US" sz="2400" dirty="0">
              <a:latin typeface="Helvetica" pitchFamily="34" charset="0"/>
              <a:ea typeface="ＭＳ Ｐゴシック" pitchFamily="34" charset="-128"/>
              <a:cs typeface="Helvetica" pitchFamily="34" charset="0"/>
            </a:endParaRPr>
          </a:p>
          <a:p>
            <a:endParaRPr lang="en-AU" dirty="0"/>
          </a:p>
        </p:txBody>
      </p:sp>
      <p:sp>
        <p:nvSpPr>
          <p:cNvPr id="5" name="Text Placeholder 3">
            <a:extLst>
              <a:ext uri="{FF2B5EF4-FFF2-40B4-BE49-F238E27FC236}">
                <a16:creationId xmlns:a16="http://schemas.microsoft.com/office/drawing/2014/main" id="{5D0813FE-2726-43FC-B8BB-FFB8D7875CF8}"/>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7" name="Picture 6">
            <a:extLst>
              <a:ext uri="{FF2B5EF4-FFF2-40B4-BE49-F238E27FC236}">
                <a16:creationId xmlns:a16="http://schemas.microsoft.com/office/drawing/2014/main" id="{CDCA7C9D-FE48-4378-AA1C-E8A0D210534D}"/>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4900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7E9EA9-3D3E-467B-8414-846342EC8F5D}"/>
              </a:ext>
            </a:extLst>
          </p:cNvPr>
          <p:cNvSpPr>
            <a:spLocks noGrp="1"/>
          </p:cNvSpPr>
          <p:nvPr>
            <p:ph type="body" sz="quarter" idx="11"/>
          </p:nvPr>
        </p:nvSpPr>
        <p:spPr>
          <a:xfrm>
            <a:off x="309944" y="1081220"/>
            <a:ext cx="8242744" cy="412730"/>
          </a:xfrm>
        </p:spPr>
        <p:txBody>
          <a:bodyPr/>
          <a:lstStyle/>
          <a:p>
            <a:r>
              <a:rPr lang="en-AU" sz="2400" dirty="0">
                <a:effectLst>
                  <a:outerShdw blurRad="38100" dist="38100" dir="2700000" algn="tl">
                    <a:srgbClr val="000000">
                      <a:alpha val="43137"/>
                    </a:srgbClr>
                  </a:outerShdw>
                </a:effectLst>
              </a:rPr>
              <a:t>Record of School Achievement</a:t>
            </a:r>
          </a:p>
          <a:p>
            <a:endParaRPr lang="en-AU" dirty="0"/>
          </a:p>
        </p:txBody>
      </p:sp>
      <p:pic>
        <p:nvPicPr>
          <p:cNvPr id="5" name="Picture 4">
            <a:extLst>
              <a:ext uri="{FF2B5EF4-FFF2-40B4-BE49-F238E27FC236}">
                <a16:creationId xmlns:a16="http://schemas.microsoft.com/office/drawing/2014/main" id="{6C2A5F88-6476-4548-81D6-4DB7DB06AA4C}"/>
              </a:ext>
            </a:extLst>
          </p:cNvPr>
          <p:cNvPicPr/>
          <p:nvPr/>
        </p:nvPicPr>
        <p:blipFill rotWithShape="1">
          <a:blip r:embed="rId2"/>
          <a:srcRect r="18680"/>
          <a:stretch/>
        </p:blipFill>
        <p:spPr bwMode="auto">
          <a:xfrm>
            <a:off x="2164097" y="1493950"/>
            <a:ext cx="4534437" cy="3011367"/>
          </a:xfrm>
          <a:prstGeom prst="rect">
            <a:avLst/>
          </a:prstGeom>
          <a:noFill/>
          <a:ln>
            <a:noFill/>
          </a:ln>
          <a:effectLst/>
          <a:extLst>
            <a:ext uri="{53640926-AAD7-44D8-BBD7-CCE9431645EC}">
              <a14:shadowObscured xmlns:a14="http://schemas.microsoft.com/office/drawing/2010/main"/>
            </a:ext>
          </a:extLst>
        </p:spPr>
      </p:pic>
      <p:sp>
        <p:nvSpPr>
          <p:cNvPr id="6" name="Text Placeholder 3">
            <a:extLst>
              <a:ext uri="{FF2B5EF4-FFF2-40B4-BE49-F238E27FC236}">
                <a16:creationId xmlns:a16="http://schemas.microsoft.com/office/drawing/2014/main" id="{E80E4A5E-44C0-4796-B8E3-F5EBBC266E4B}"/>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4" name="Picture 3">
            <a:extLst>
              <a:ext uri="{FF2B5EF4-FFF2-40B4-BE49-F238E27FC236}">
                <a16:creationId xmlns:a16="http://schemas.microsoft.com/office/drawing/2014/main" id="{D4C0BEEC-E7A8-4E91-8EB9-F271A728452B}"/>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23021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B1D569-1CDE-4196-8DD3-3E52EBAA12A6}"/>
              </a:ext>
            </a:extLst>
          </p:cNvPr>
          <p:cNvSpPr>
            <a:spLocks noGrp="1"/>
          </p:cNvSpPr>
          <p:nvPr>
            <p:ph type="body" sz="quarter" idx="11"/>
          </p:nvPr>
        </p:nvSpPr>
        <p:spPr>
          <a:xfrm>
            <a:off x="309944" y="1103766"/>
            <a:ext cx="8242744" cy="438488"/>
          </a:xfrm>
        </p:spPr>
        <p:txBody>
          <a:bodyPr/>
          <a:lstStyle/>
          <a:p>
            <a:r>
              <a:rPr lang="en-AU" sz="2400" dirty="0">
                <a:effectLst>
                  <a:outerShdw blurRad="38100" dist="38100" dir="2700000" algn="tl">
                    <a:srgbClr val="C0C0C0"/>
                  </a:outerShdw>
                </a:effectLst>
                <a:cs typeface="Arial" pitchFamily="34" charset="0"/>
              </a:rPr>
              <a:t>Other Considerations …</a:t>
            </a:r>
            <a:endParaRPr lang="en-AU" sz="2400" dirty="0"/>
          </a:p>
          <a:p>
            <a:endParaRPr lang="en-AU" dirty="0"/>
          </a:p>
        </p:txBody>
      </p:sp>
      <p:sp>
        <p:nvSpPr>
          <p:cNvPr id="4" name="Text Placeholder 2">
            <a:extLst>
              <a:ext uri="{FF2B5EF4-FFF2-40B4-BE49-F238E27FC236}">
                <a16:creationId xmlns:a16="http://schemas.microsoft.com/office/drawing/2014/main" id="{FE11C528-810F-46D2-89C8-F0EB4F601330}"/>
              </a:ext>
            </a:extLst>
          </p:cNvPr>
          <p:cNvSpPr txBox="1">
            <a:spLocks/>
          </p:cNvSpPr>
          <p:nvPr/>
        </p:nvSpPr>
        <p:spPr>
          <a:xfrm>
            <a:off x="574833" y="1569720"/>
            <a:ext cx="8029575" cy="30537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50000"/>
              </a:lnSpc>
            </a:pPr>
            <a:r>
              <a:rPr lang="en-AU" altLang="en-US" sz="1800" dirty="0">
                <a:latin typeface="Helvetica" charset="0"/>
              </a:rPr>
              <a:t>What do I want for my future?</a:t>
            </a:r>
          </a:p>
          <a:p>
            <a:pPr marL="342900" lvl="1" indent="-342900">
              <a:lnSpc>
                <a:spcPct val="150000"/>
              </a:lnSpc>
              <a:spcBef>
                <a:spcPct val="0"/>
              </a:spcBef>
            </a:pPr>
            <a:r>
              <a:rPr lang="en-AU" altLang="en-US" dirty="0">
                <a:latin typeface="Helvetica" charset="0"/>
              </a:rPr>
              <a:t>What ‘pathway’ best suits me?</a:t>
            </a:r>
          </a:p>
          <a:p>
            <a:pPr marL="342900" indent="-342900">
              <a:lnSpc>
                <a:spcPct val="150000"/>
              </a:lnSpc>
            </a:pPr>
            <a:r>
              <a:rPr lang="en-AU" altLang="en-US" sz="1800" dirty="0">
                <a:latin typeface="Helvetica" charset="0"/>
              </a:rPr>
              <a:t>Ask for advice from:</a:t>
            </a:r>
          </a:p>
          <a:p>
            <a:pPr lvl="3" indent="-342900">
              <a:lnSpc>
                <a:spcPct val="150000"/>
              </a:lnSpc>
              <a:spcBef>
                <a:spcPct val="0"/>
              </a:spcBef>
              <a:buFont typeface="Helvetica" charset="0"/>
              <a:buChar char="−"/>
            </a:pPr>
            <a:r>
              <a:rPr lang="en-AU" altLang="en-US" sz="1800" dirty="0">
                <a:solidFill>
                  <a:srgbClr val="343434"/>
                </a:solidFill>
                <a:latin typeface="Helvetica" charset="0"/>
              </a:rPr>
              <a:t>teachers</a:t>
            </a:r>
          </a:p>
          <a:p>
            <a:pPr lvl="3" indent="-342900">
              <a:lnSpc>
                <a:spcPct val="150000"/>
              </a:lnSpc>
              <a:spcBef>
                <a:spcPct val="0"/>
              </a:spcBef>
              <a:buFont typeface="Helvetica" charset="0"/>
              <a:buChar char="−"/>
            </a:pPr>
            <a:r>
              <a:rPr lang="en-AU" altLang="en-US" sz="1800" dirty="0">
                <a:solidFill>
                  <a:srgbClr val="343434"/>
                </a:solidFill>
                <a:latin typeface="Helvetica" charset="0"/>
              </a:rPr>
              <a:t>parents</a:t>
            </a:r>
          </a:p>
          <a:p>
            <a:pPr lvl="3" indent="-342900">
              <a:lnSpc>
                <a:spcPct val="150000"/>
              </a:lnSpc>
              <a:spcBef>
                <a:spcPct val="0"/>
              </a:spcBef>
              <a:buFont typeface="Helvetica" charset="0"/>
              <a:buChar char="−"/>
            </a:pPr>
            <a:r>
              <a:rPr lang="en-AU" altLang="en-US" sz="1800" dirty="0">
                <a:solidFill>
                  <a:srgbClr val="343434"/>
                </a:solidFill>
                <a:latin typeface="Helvetica" charset="0"/>
              </a:rPr>
              <a:t>Year adviser</a:t>
            </a:r>
          </a:p>
          <a:p>
            <a:pPr lvl="3" indent="-342900">
              <a:lnSpc>
                <a:spcPct val="150000"/>
              </a:lnSpc>
              <a:spcBef>
                <a:spcPct val="0"/>
              </a:spcBef>
              <a:buFont typeface="Helvetica" charset="0"/>
              <a:buChar char="−"/>
            </a:pPr>
            <a:r>
              <a:rPr lang="en-AU" altLang="en-US" sz="1800" dirty="0">
                <a:solidFill>
                  <a:srgbClr val="343434"/>
                </a:solidFill>
                <a:latin typeface="Helvetica" charset="0"/>
              </a:rPr>
              <a:t>careers adviser</a:t>
            </a:r>
            <a:endParaRPr lang="en-AU" altLang="en-US" sz="2400" dirty="0">
              <a:solidFill>
                <a:srgbClr val="343434"/>
              </a:solidFill>
              <a:latin typeface="Helvetica" charset="0"/>
            </a:endParaRPr>
          </a:p>
        </p:txBody>
      </p:sp>
      <p:sp>
        <p:nvSpPr>
          <p:cNvPr id="5" name="Text Placeholder 3">
            <a:extLst>
              <a:ext uri="{FF2B5EF4-FFF2-40B4-BE49-F238E27FC236}">
                <a16:creationId xmlns:a16="http://schemas.microsoft.com/office/drawing/2014/main" id="{64728974-CAC3-4516-8C0D-8EAF1ADA91C0}"/>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7" name="Picture 6">
            <a:extLst>
              <a:ext uri="{FF2B5EF4-FFF2-40B4-BE49-F238E27FC236}">
                <a16:creationId xmlns:a16="http://schemas.microsoft.com/office/drawing/2014/main" id="{7FC41E90-B603-4493-AC19-691119C3CD83}"/>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4520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878099"/>
            <a:ext cx="9144000" cy="1408269"/>
          </a:xfrm>
        </p:spPr>
        <p:txBody>
          <a:bodyPr/>
          <a:lstStyle/>
          <a:p>
            <a:r>
              <a:rPr lang="en-US" altLang="en-US" sz="2700" dirty="0">
                <a:ea typeface="Geneva" charset="0"/>
                <a:cs typeface="Geneva" charset="0"/>
              </a:rPr>
              <a:t>Features of some courses within Key Learning Areas (</a:t>
            </a:r>
            <a:r>
              <a:rPr lang="en-US" altLang="en-US" sz="2700" dirty="0" err="1">
                <a:ea typeface="Geneva" charset="0"/>
                <a:cs typeface="Geneva" charset="0"/>
              </a:rPr>
              <a:t>KLA’s</a:t>
            </a:r>
            <a:r>
              <a:rPr lang="en-US" altLang="en-US" sz="2700" dirty="0">
                <a:ea typeface="Geneva" charset="0"/>
                <a:cs typeface="Geneva" charset="0"/>
              </a:rPr>
              <a:t>) offered at </a:t>
            </a:r>
          </a:p>
          <a:p>
            <a:r>
              <a:rPr lang="en-US" altLang="en-US" sz="2700" dirty="0">
                <a:ea typeface="Geneva" charset="0"/>
                <a:cs typeface="Geneva" charset="0"/>
              </a:rPr>
              <a:t>Liverpool Girls High School</a:t>
            </a:r>
            <a:endParaRPr lang="en-AU" sz="2700" dirty="0"/>
          </a:p>
        </p:txBody>
      </p:sp>
      <p:pic>
        <p:nvPicPr>
          <p:cNvPr id="2" name="Picture 1">
            <a:extLst>
              <a:ext uri="{FF2B5EF4-FFF2-40B4-BE49-F238E27FC236}">
                <a16:creationId xmlns:a16="http://schemas.microsoft.com/office/drawing/2014/main" id="{412A2F0E-9127-487B-97C7-4D4D2B8FEE0B}"/>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00699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15179-6822-42B3-B29F-50C9BFF53C7C}"/>
              </a:ext>
            </a:extLst>
          </p:cNvPr>
          <p:cNvSpPr>
            <a:spLocks noGrp="1"/>
          </p:cNvSpPr>
          <p:nvPr>
            <p:ph type="body" sz="quarter" idx="11"/>
          </p:nvPr>
        </p:nvSpPr>
        <p:spPr/>
        <p:txBody>
          <a:bodyPr/>
          <a:lstStyle/>
          <a:p>
            <a:r>
              <a:rPr lang="en-AU" dirty="0"/>
              <a:t>Creative and Performing Arts - CAPA</a:t>
            </a:r>
            <a:endParaRPr lang="en-US" dirty="0"/>
          </a:p>
          <a:p>
            <a:endParaRPr lang="en-AU" dirty="0"/>
          </a:p>
        </p:txBody>
      </p:sp>
      <p:pic>
        <p:nvPicPr>
          <p:cNvPr id="5" name="Picture 4">
            <a:extLst>
              <a:ext uri="{FF2B5EF4-FFF2-40B4-BE49-F238E27FC236}">
                <a16:creationId xmlns:a16="http://schemas.microsoft.com/office/drawing/2014/main" id="{AB1C2394-6076-47FC-815E-6A939B74976C}"/>
              </a:ext>
            </a:extLst>
          </p:cNvPr>
          <p:cNvPicPr>
            <a:picLocks noChangeAspect="1"/>
          </p:cNvPicPr>
          <p:nvPr/>
        </p:nvPicPr>
        <p:blipFill>
          <a:blip r:embed="rId2"/>
          <a:stretch>
            <a:fillRect/>
          </a:stretch>
        </p:blipFill>
        <p:spPr>
          <a:xfrm>
            <a:off x="7057264" y="1036098"/>
            <a:ext cx="1495424" cy="1542790"/>
          </a:xfrm>
          <a:prstGeom prst="rect">
            <a:avLst/>
          </a:prstGeom>
        </p:spPr>
      </p:pic>
      <p:sp>
        <p:nvSpPr>
          <p:cNvPr id="6" name="Rectangle 5">
            <a:extLst>
              <a:ext uri="{FF2B5EF4-FFF2-40B4-BE49-F238E27FC236}">
                <a16:creationId xmlns:a16="http://schemas.microsoft.com/office/drawing/2014/main" id="{7A6A6E01-681A-4BF7-B895-0F9A516D872D}"/>
              </a:ext>
            </a:extLst>
          </p:cNvPr>
          <p:cNvSpPr/>
          <p:nvPr/>
        </p:nvSpPr>
        <p:spPr>
          <a:xfrm>
            <a:off x="1191296" y="1684856"/>
            <a:ext cx="4572000" cy="2623795"/>
          </a:xfrm>
          <a:prstGeom prst="rect">
            <a:avLst/>
          </a:prstGeom>
        </p:spPr>
        <p:txBody>
          <a:bodyPr>
            <a:spAutoFit/>
          </a:bodyPr>
          <a:lstStyle/>
          <a:p>
            <a:r>
              <a:rPr lang="en-AU" sz="1600" b="1" dirty="0">
                <a:solidFill>
                  <a:srgbClr val="0070C0"/>
                </a:solidFill>
              </a:rPr>
              <a:t>MUSIC</a:t>
            </a:r>
            <a:endParaRPr lang="en-US" sz="1600" dirty="0">
              <a:solidFill>
                <a:srgbClr val="0070C0"/>
              </a:solidFill>
            </a:endParaRPr>
          </a:p>
          <a:p>
            <a:r>
              <a:rPr lang="en-AU" b="1" dirty="0"/>
              <a:t>Students will learn about … </a:t>
            </a:r>
            <a:endParaRPr lang="en-US" dirty="0"/>
          </a:p>
          <a:p>
            <a:endParaRPr lang="en-AU" dirty="0"/>
          </a:p>
          <a:p>
            <a:r>
              <a:rPr lang="en-AU" dirty="0"/>
              <a:t>the concepts of music (duration, pitch, dynamics and expressive techniques, tone colour, texture and structure) through the learning experiences of performing, composing and listening, within the context of a range of styles, periods and genres.</a:t>
            </a:r>
          </a:p>
          <a:p>
            <a:r>
              <a:rPr lang="en-AU" dirty="0"/>
              <a:t> </a:t>
            </a:r>
          </a:p>
          <a:p>
            <a:r>
              <a:rPr lang="en-AU" dirty="0"/>
              <a:t>The Elective course requires the study of the compulsory topic Australian Music, as well as a number of optional topics that represent a broad range of musical styles, periods and genres.</a:t>
            </a:r>
            <a:endParaRPr lang="en-US" dirty="0"/>
          </a:p>
        </p:txBody>
      </p:sp>
      <p:sp>
        <p:nvSpPr>
          <p:cNvPr id="8" name="Text Placeholder 3">
            <a:extLst>
              <a:ext uri="{FF2B5EF4-FFF2-40B4-BE49-F238E27FC236}">
                <a16:creationId xmlns:a16="http://schemas.microsoft.com/office/drawing/2014/main" id="{55F1B892-342F-454C-A600-9AF1A3282EE9}"/>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10" name="Picture 9">
            <a:extLst>
              <a:ext uri="{FF2B5EF4-FFF2-40B4-BE49-F238E27FC236}">
                <a16:creationId xmlns:a16="http://schemas.microsoft.com/office/drawing/2014/main" id="{C8F25BEF-0687-4D06-8C12-2392179F3B95}"/>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09036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E739996-A733-4FB3-AB72-A2C6F0DB2B98}"/>
              </a:ext>
            </a:extLst>
          </p:cNvPr>
          <p:cNvSpPr txBox="1">
            <a:spLocks/>
          </p:cNvSpPr>
          <p:nvPr/>
        </p:nvSpPr>
        <p:spPr>
          <a:xfrm>
            <a:off x="574833" y="940168"/>
            <a:ext cx="8029575" cy="390972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b="1" dirty="0">
                <a:solidFill>
                  <a:srgbClr val="0070C0"/>
                </a:solidFill>
              </a:rPr>
              <a:t>PHOTOGRAPHIC AND DIGITAL MEDIA</a:t>
            </a:r>
            <a:endParaRPr lang="en-AU" dirty="0"/>
          </a:p>
          <a:p>
            <a:pPr marL="0" indent="0">
              <a:buNone/>
            </a:pPr>
            <a:r>
              <a:rPr lang="en-AU" sz="1400" dirty="0"/>
              <a:t>Students will explore: </a:t>
            </a:r>
          </a:p>
          <a:p>
            <a:r>
              <a:rPr lang="en-AU" sz="1400" i="1" dirty="0"/>
              <a:t>Wet photography (darkroom) </a:t>
            </a:r>
            <a:endParaRPr lang="en-AU" sz="1400" dirty="0"/>
          </a:p>
          <a:p>
            <a:r>
              <a:rPr lang="en-AU" sz="1400" i="1" dirty="0"/>
              <a:t>Digital photography </a:t>
            </a:r>
            <a:endParaRPr lang="en-AU" sz="1400" dirty="0"/>
          </a:p>
          <a:p>
            <a:r>
              <a:rPr lang="en-AU" sz="1400" i="1" dirty="0"/>
              <a:t>Computer-generated images using Adobe Photoshop </a:t>
            </a:r>
            <a:endParaRPr lang="en-AU" sz="1400" dirty="0"/>
          </a:p>
          <a:p>
            <a:r>
              <a:rPr lang="en-AU" sz="1400" i="1" dirty="0"/>
              <a:t>and other computer programs.  </a:t>
            </a:r>
            <a:endParaRPr lang="en-AU" sz="1400" dirty="0"/>
          </a:p>
          <a:p>
            <a:r>
              <a:rPr lang="en-AU" sz="1400" i="1" dirty="0"/>
              <a:t>Video and animation </a:t>
            </a:r>
            <a:endParaRPr lang="en-AU" sz="1400" dirty="0"/>
          </a:p>
          <a:p>
            <a:pPr marL="0" indent="0">
              <a:buNone/>
            </a:pPr>
            <a:endParaRPr lang="en-AU" sz="1400" dirty="0"/>
          </a:p>
          <a:p>
            <a:pPr marL="0" indent="0">
              <a:buNone/>
            </a:pPr>
            <a:r>
              <a:rPr lang="en-AU" sz="1400" dirty="0"/>
              <a:t>Students will use a range of materials and techniques, be required </a:t>
            </a:r>
          </a:p>
          <a:p>
            <a:r>
              <a:rPr lang="en-AU" sz="1400" dirty="0"/>
              <a:t>to produce a portfolio and keep a journal. They may use their own </a:t>
            </a:r>
          </a:p>
          <a:p>
            <a:r>
              <a:rPr lang="en-AU" sz="1400" dirty="0"/>
              <a:t>cameras but will have access to school cameras. </a:t>
            </a:r>
          </a:p>
          <a:p>
            <a:pPr marL="0" indent="0">
              <a:buNone/>
            </a:pPr>
            <a:r>
              <a:rPr lang="en-AU" sz="1400" dirty="0"/>
              <a:t>Students will need to purchase a Visual Arts Diary for this course</a:t>
            </a:r>
            <a:r>
              <a:rPr lang="en-AU" dirty="0"/>
              <a:t>.</a:t>
            </a:r>
            <a:endParaRPr lang="en-US" dirty="0"/>
          </a:p>
          <a:p>
            <a:endParaRPr lang="en-US" dirty="0"/>
          </a:p>
        </p:txBody>
      </p:sp>
      <p:pic>
        <p:nvPicPr>
          <p:cNvPr id="6" name="Picture 5">
            <a:extLst>
              <a:ext uri="{FF2B5EF4-FFF2-40B4-BE49-F238E27FC236}">
                <a16:creationId xmlns:a16="http://schemas.microsoft.com/office/drawing/2014/main" id="{6557BEC2-34BB-457C-BAF1-AEE17527F556}"/>
              </a:ext>
            </a:extLst>
          </p:cNvPr>
          <p:cNvPicPr>
            <a:picLocks noChangeAspect="1"/>
          </p:cNvPicPr>
          <p:nvPr/>
        </p:nvPicPr>
        <p:blipFill>
          <a:blip r:embed="rId2"/>
          <a:stretch>
            <a:fillRect/>
          </a:stretch>
        </p:blipFill>
        <p:spPr>
          <a:xfrm>
            <a:off x="6348409" y="1539084"/>
            <a:ext cx="1743075" cy="1782333"/>
          </a:xfrm>
          <a:prstGeom prst="rect">
            <a:avLst/>
          </a:prstGeom>
        </p:spPr>
      </p:pic>
      <p:sp>
        <p:nvSpPr>
          <p:cNvPr id="5" name="Text Placeholder 3">
            <a:extLst>
              <a:ext uri="{FF2B5EF4-FFF2-40B4-BE49-F238E27FC236}">
                <a16:creationId xmlns:a16="http://schemas.microsoft.com/office/drawing/2014/main" id="{CACF4DFD-F6D0-4AA0-855B-7E6A662F26D5}"/>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E0BA2191-0CB6-47AA-881D-F9C9A78E45F3}"/>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1304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D59284-41FE-4A84-88AF-F16C976DBE15}"/>
              </a:ext>
            </a:extLst>
          </p:cNvPr>
          <p:cNvSpPr txBox="1">
            <a:spLocks/>
          </p:cNvSpPr>
          <p:nvPr/>
        </p:nvSpPr>
        <p:spPr>
          <a:xfrm>
            <a:off x="574833" y="1062326"/>
            <a:ext cx="8244047" cy="35401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b="1" dirty="0">
                <a:solidFill>
                  <a:srgbClr val="0070C0"/>
                </a:solidFill>
              </a:rPr>
              <a:t>VISUAL ARTS</a:t>
            </a:r>
            <a:endParaRPr lang="en-US" sz="2000" dirty="0">
              <a:solidFill>
                <a:srgbClr val="0070C0"/>
              </a:solidFill>
            </a:endParaRPr>
          </a:p>
          <a:p>
            <a:pPr marL="0" indent="0">
              <a:buNone/>
            </a:pPr>
            <a:r>
              <a:rPr lang="en-AU" dirty="0"/>
              <a:t>In Visual Arts students will learn about a range of art practices including; </a:t>
            </a:r>
            <a:endParaRPr lang="en-US" dirty="0"/>
          </a:p>
          <a:p>
            <a:pPr marL="742950" lvl="1" indent="-285750">
              <a:lnSpc>
                <a:spcPct val="150000"/>
              </a:lnSpc>
              <a:buFont typeface="Wingdings" panose="05000000000000000000" pitchFamily="2" charset="2"/>
              <a:buChar char="§"/>
            </a:pPr>
            <a:r>
              <a:rPr lang="en-AU" sz="1600" dirty="0"/>
              <a:t>Painting and drawing </a:t>
            </a:r>
            <a:endParaRPr lang="en-US" sz="1600" dirty="0"/>
          </a:p>
          <a:p>
            <a:pPr marL="742950" lvl="1" indent="-285750">
              <a:lnSpc>
                <a:spcPct val="150000"/>
              </a:lnSpc>
              <a:buFont typeface="Wingdings" panose="05000000000000000000" pitchFamily="2" charset="2"/>
              <a:buChar char="§"/>
            </a:pPr>
            <a:r>
              <a:rPr lang="en-AU" sz="1600" dirty="0"/>
              <a:t>Sculpture </a:t>
            </a:r>
            <a:endParaRPr lang="en-US" sz="1600" dirty="0"/>
          </a:p>
          <a:p>
            <a:pPr marL="742950" lvl="1" indent="-285750">
              <a:lnSpc>
                <a:spcPct val="150000"/>
              </a:lnSpc>
              <a:buFont typeface="Wingdings" panose="05000000000000000000" pitchFamily="2" charset="2"/>
              <a:buChar char="§"/>
            </a:pPr>
            <a:r>
              <a:rPr lang="en-AU" sz="1600" dirty="0"/>
              <a:t>Ceramics </a:t>
            </a:r>
            <a:endParaRPr lang="en-US" sz="1600" dirty="0"/>
          </a:p>
          <a:p>
            <a:pPr marL="742950" lvl="1" indent="-285750">
              <a:lnSpc>
                <a:spcPct val="150000"/>
              </a:lnSpc>
              <a:buFont typeface="Wingdings" panose="05000000000000000000" pitchFamily="2" charset="2"/>
              <a:buChar char="§"/>
            </a:pPr>
            <a:r>
              <a:rPr lang="en-AU" sz="1600" dirty="0"/>
              <a:t>Photography and digital media </a:t>
            </a:r>
            <a:endParaRPr lang="en-US" sz="1600" dirty="0"/>
          </a:p>
          <a:p>
            <a:pPr marL="742950" lvl="1" indent="-285750">
              <a:lnSpc>
                <a:spcPct val="150000"/>
              </a:lnSpc>
              <a:buFont typeface="Wingdings" panose="05000000000000000000" pitchFamily="2" charset="2"/>
              <a:buChar char="§"/>
            </a:pPr>
            <a:r>
              <a:rPr lang="en-AU" sz="1600" dirty="0"/>
              <a:t>Printmaking </a:t>
            </a:r>
          </a:p>
          <a:p>
            <a:pPr marL="742950" lvl="1" indent="-285750">
              <a:lnSpc>
                <a:spcPct val="150000"/>
              </a:lnSpc>
              <a:buFont typeface="Wingdings" panose="05000000000000000000" pitchFamily="2" charset="2"/>
              <a:buChar char="§"/>
            </a:pPr>
            <a:r>
              <a:rPr lang="en-AU" sz="1600" dirty="0"/>
              <a:t>Art Wearable</a:t>
            </a:r>
            <a:endParaRPr lang="en-US" sz="1600" dirty="0"/>
          </a:p>
          <a:p>
            <a:pPr marL="0" indent="0" algn="ctr">
              <a:buNone/>
            </a:pPr>
            <a:r>
              <a:rPr lang="en-AU" sz="1600" dirty="0"/>
              <a:t>Students will need to purchase a Visual Arts Diary to record their art making process</a:t>
            </a:r>
            <a:r>
              <a:rPr lang="en-AU" sz="2000" dirty="0"/>
              <a:t>.</a:t>
            </a:r>
            <a:endParaRPr lang="en-US" sz="2000" dirty="0"/>
          </a:p>
          <a:p>
            <a:endParaRPr lang="en-US" dirty="0"/>
          </a:p>
        </p:txBody>
      </p:sp>
      <p:pic>
        <p:nvPicPr>
          <p:cNvPr id="6" name="Picture 5">
            <a:extLst>
              <a:ext uri="{FF2B5EF4-FFF2-40B4-BE49-F238E27FC236}">
                <a16:creationId xmlns:a16="http://schemas.microsoft.com/office/drawing/2014/main" id="{A82035EF-D703-4AD2-9216-47530748558A}"/>
              </a:ext>
            </a:extLst>
          </p:cNvPr>
          <p:cNvPicPr>
            <a:picLocks noChangeAspect="1"/>
          </p:cNvPicPr>
          <p:nvPr/>
        </p:nvPicPr>
        <p:blipFill>
          <a:blip r:embed="rId2"/>
          <a:stretch>
            <a:fillRect/>
          </a:stretch>
        </p:blipFill>
        <p:spPr>
          <a:xfrm>
            <a:off x="5607174" y="2500313"/>
            <a:ext cx="2226503" cy="1178312"/>
          </a:xfrm>
          <a:prstGeom prst="rect">
            <a:avLst/>
          </a:prstGeom>
        </p:spPr>
      </p:pic>
      <p:sp>
        <p:nvSpPr>
          <p:cNvPr id="5" name="Text Placeholder 3">
            <a:extLst>
              <a:ext uri="{FF2B5EF4-FFF2-40B4-BE49-F238E27FC236}">
                <a16:creationId xmlns:a16="http://schemas.microsoft.com/office/drawing/2014/main" id="{C433EF19-8084-42DF-8576-4AC963F8268D}"/>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7855370C-C0B0-4B4B-9758-145B51571B32}"/>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54031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additive="base">
                                        <p:cTn id="32"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C808390-7F9E-448B-B5AB-4FCB1A99138F}"/>
              </a:ext>
            </a:extLst>
          </p:cNvPr>
          <p:cNvSpPr txBox="1">
            <a:spLocks/>
          </p:cNvSpPr>
          <p:nvPr/>
        </p:nvSpPr>
        <p:spPr>
          <a:xfrm>
            <a:off x="574833" y="1100426"/>
            <a:ext cx="8029575" cy="44240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b="1" dirty="0">
                <a:solidFill>
                  <a:srgbClr val="0070C0"/>
                </a:solidFill>
              </a:rPr>
              <a:t>VISUAL DESIGN</a:t>
            </a:r>
            <a:endParaRPr lang="en-US" sz="2000" dirty="0">
              <a:solidFill>
                <a:srgbClr val="0070C0"/>
              </a:solidFill>
            </a:endParaRPr>
          </a:p>
          <a:p>
            <a:pPr marL="0" indent="0">
              <a:buNone/>
            </a:pPr>
            <a:r>
              <a:rPr lang="en-AU" sz="2000" dirty="0"/>
              <a:t>Students learn about the Visual Design practices of: </a:t>
            </a:r>
            <a:endParaRPr lang="en-US" sz="2000" dirty="0"/>
          </a:p>
          <a:p>
            <a:pPr marL="914400" lvl="1" indent="-457200">
              <a:buFont typeface="Wingdings" panose="05000000000000000000" pitchFamily="2" charset="2"/>
              <a:buChar char="§"/>
            </a:pPr>
            <a:r>
              <a:rPr lang="en-AU" sz="1600" dirty="0"/>
              <a:t>Web designers </a:t>
            </a:r>
            <a:endParaRPr lang="en-US" sz="1600" dirty="0"/>
          </a:p>
          <a:p>
            <a:pPr marL="914400" lvl="1" indent="-457200">
              <a:buFont typeface="Wingdings" panose="05000000000000000000" pitchFamily="2" charset="2"/>
              <a:buChar char="§"/>
            </a:pPr>
            <a:r>
              <a:rPr lang="en-AU" sz="1600" dirty="0"/>
              <a:t>Architects </a:t>
            </a:r>
            <a:endParaRPr lang="en-US" sz="1600" dirty="0"/>
          </a:p>
          <a:p>
            <a:pPr marL="914400" lvl="1" indent="-457200">
              <a:buFont typeface="Wingdings" panose="05000000000000000000" pitchFamily="2" charset="2"/>
              <a:buChar char="§"/>
            </a:pPr>
            <a:r>
              <a:rPr lang="en-AU" sz="1600" dirty="0"/>
              <a:t>Commercial and Industrial Designers </a:t>
            </a:r>
            <a:endParaRPr lang="en-US" sz="1600" dirty="0"/>
          </a:p>
          <a:p>
            <a:pPr marL="914400" lvl="1" indent="-457200">
              <a:buFont typeface="Wingdings" panose="05000000000000000000" pitchFamily="2" charset="2"/>
              <a:buChar char="§"/>
            </a:pPr>
            <a:r>
              <a:rPr lang="en-AU" sz="1600" dirty="0"/>
              <a:t>Space </a:t>
            </a:r>
            <a:endParaRPr lang="en-US" sz="1600" dirty="0"/>
          </a:p>
          <a:p>
            <a:pPr marL="914400" lvl="1" indent="-457200">
              <a:buFont typeface="Wingdings" panose="05000000000000000000" pitchFamily="2" charset="2"/>
              <a:buChar char="§"/>
            </a:pPr>
            <a:r>
              <a:rPr lang="en-AU" sz="1600" dirty="0"/>
              <a:t>Light and Sound Designers </a:t>
            </a:r>
            <a:endParaRPr lang="en-US" sz="1600" dirty="0"/>
          </a:p>
          <a:p>
            <a:pPr marL="914400" lvl="1" indent="-457200">
              <a:buFont typeface="Wingdings" panose="05000000000000000000" pitchFamily="2" charset="2"/>
              <a:buChar char="§"/>
            </a:pPr>
            <a:r>
              <a:rPr lang="en-AU" sz="1600" dirty="0"/>
              <a:t>Graphic Designers </a:t>
            </a:r>
            <a:endParaRPr lang="en-US" sz="1600" dirty="0"/>
          </a:p>
          <a:p>
            <a:pPr marL="914400" lvl="1" indent="-457200">
              <a:buFont typeface="Wingdings" panose="05000000000000000000" pitchFamily="2" charset="2"/>
              <a:buChar char="§"/>
            </a:pPr>
            <a:r>
              <a:rPr lang="en-AU" sz="1600" dirty="0"/>
              <a:t>Fashion, Accessory and Textile Designers </a:t>
            </a:r>
            <a:endParaRPr lang="en-US" sz="1600" dirty="0"/>
          </a:p>
          <a:p>
            <a:pPr marL="914400" lvl="1" indent="-457200">
              <a:buFont typeface="Wingdings" panose="05000000000000000000" pitchFamily="2" charset="2"/>
              <a:buChar char="§"/>
            </a:pPr>
            <a:r>
              <a:rPr lang="en-AU" sz="1600" dirty="0"/>
              <a:t>Interior Designers </a:t>
            </a:r>
            <a:endParaRPr lang="en-US" sz="1600" dirty="0"/>
          </a:p>
          <a:p>
            <a:pPr marL="0" indent="0">
              <a:buNone/>
            </a:pPr>
            <a:r>
              <a:rPr lang="en-AU" sz="2000" dirty="0"/>
              <a:t>Students will need to purchase a Visual Arts Diary to record their art making process.</a:t>
            </a:r>
            <a:endParaRPr lang="en-US" sz="2000" dirty="0"/>
          </a:p>
          <a:p>
            <a:endParaRPr lang="en-US" dirty="0"/>
          </a:p>
        </p:txBody>
      </p:sp>
      <p:pic>
        <p:nvPicPr>
          <p:cNvPr id="6" name="Picture 5">
            <a:extLst>
              <a:ext uri="{FF2B5EF4-FFF2-40B4-BE49-F238E27FC236}">
                <a16:creationId xmlns:a16="http://schemas.microsoft.com/office/drawing/2014/main" id="{358BBDC8-7300-4581-A8FB-FAF984E228AA}"/>
              </a:ext>
            </a:extLst>
          </p:cNvPr>
          <p:cNvPicPr>
            <a:picLocks noChangeAspect="1"/>
          </p:cNvPicPr>
          <p:nvPr/>
        </p:nvPicPr>
        <p:blipFill>
          <a:blip r:embed="rId2"/>
          <a:stretch>
            <a:fillRect/>
          </a:stretch>
        </p:blipFill>
        <p:spPr>
          <a:xfrm>
            <a:off x="6890197" y="2228850"/>
            <a:ext cx="1494717" cy="1365253"/>
          </a:xfrm>
          <a:prstGeom prst="rect">
            <a:avLst/>
          </a:prstGeom>
        </p:spPr>
      </p:pic>
      <p:sp>
        <p:nvSpPr>
          <p:cNvPr id="5" name="Text Placeholder 3">
            <a:extLst>
              <a:ext uri="{FF2B5EF4-FFF2-40B4-BE49-F238E27FC236}">
                <a16:creationId xmlns:a16="http://schemas.microsoft.com/office/drawing/2014/main" id="{39354789-B8A5-498B-8DEB-DB7B78FED670}"/>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72D741CB-68D4-4B4C-BD93-D079D03CBF66}"/>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4961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additive="base">
                                        <p:cTn id="32"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 calcmode="lin" valueType="num">
                                      <p:cBhvr additive="base">
                                        <p:cTn id="42"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C49DE8-AE1E-41C2-85A6-867AC7F84F81}"/>
              </a:ext>
            </a:extLst>
          </p:cNvPr>
          <p:cNvSpPr>
            <a:spLocks noGrp="1"/>
          </p:cNvSpPr>
          <p:nvPr>
            <p:ph type="body" sz="quarter" idx="11"/>
          </p:nvPr>
        </p:nvSpPr>
        <p:spPr>
          <a:xfrm>
            <a:off x="309944" y="1248645"/>
            <a:ext cx="8242744" cy="399852"/>
          </a:xfrm>
        </p:spPr>
        <p:txBody>
          <a:bodyPr/>
          <a:lstStyle/>
          <a:p>
            <a:r>
              <a:rPr lang="en-AU" sz="2400" dirty="0">
                <a:effectLst>
                  <a:outerShdw blurRad="38100" dist="38100" dir="2700000" algn="tl">
                    <a:srgbClr val="000000">
                      <a:alpha val="43137"/>
                    </a:srgbClr>
                  </a:outerShdw>
                </a:effectLst>
              </a:rPr>
              <a:t>History Elective …</a:t>
            </a:r>
            <a:endParaRPr lang="en-US" sz="2400" dirty="0">
              <a:effectLst>
                <a:outerShdw blurRad="38100" dist="38100" dir="2700000" algn="tl">
                  <a:srgbClr val="000000">
                    <a:alpha val="43137"/>
                  </a:srgbClr>
                </a:outerShdw>
              </a:effectLst>
            </a:endParaRPr>
          </a:p>
          <a:p>
            <a:endParaRPr lang="en-AU" dirty="0"/>
          </a:p>
        </p:txBody>
      </p:sp>
      <p:pic>
        <p:nvPicPr>
          <p:cNvPr id="4" name="Picture 15" descr="Crime_Scene">
            <a:hlinkClick r:id="rId2"/>
            <a:extLst>
              <a:ext uri="{FF2B5EF4-FFF2-40B4-BE49-F238E27FC236}">
                <a16:creationId xmlns:a16="http://schemas.microsoft.com/office/drawing/2014/main" id="{28C84B57-8D69-429E-958B-231C1458E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056" y="3100382"/>
            <a:ext cx="872610" cy="10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si2_3">
            <a:hlinkClick r:id="rId4"/>
            <a:extLst>
              <a:ext uri="{FF2B5EF4-FFF2-40B4-BE49-F238E27FC236}">
                <a16:creationId xmlns:a16="http://schemas.microsoft.com/office/drawing/2014/main" id="{89D992C0-9D25-4E46-AAFE-6741EC6975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047" y="1158493"/>
            <a:ext cx="128111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F04EB675-894C-46C0-A31C-CE7175A8C153}"/>
              </a:ext>
            </a:extLst>
          </p:cNvPr>
          <p:cNvSpPr txBox="1">
            <a:spLocks/>
          </p:cNvSpPr>
          <p:nvPr/>
        </p:nvSpPr>
        <p:spPr>
          <a:xfrm>
            <a:off x="309944" y="1859280"/>
            <a:ext cx="6179562" cy="22676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
            </a:pPr>
            <a:r>
              <a:rPr lang="en-AU" altLang="en-US" sz="1400" dirty="0">
                <a:latin typeface="Arial" panose="020B0604020202020204" pitchFamily="34" charset="0"/>
                <a:cs typeface="Arial" panose="020B0604020202020204" pitchFamily="34" charset="0"/>
              </a:rPr>
              <a:t>In Years 9 and 10 students who are interested in world history and would like to learn about it in less traditional and fun practical ways can choose History Elective.</a:t>
            </a:r>
          </a:p>
          <a:p>
            <a:pPr marL="342900" indent="-342900">
              <a:lnSpc>
                <a:spcPct val="150000"/>
              </a:lnSpc>
              <a:buFont typeface="Wingdings" panose="05000000000000000000" pitchFamily="2" charset="2"/>
              <a:buChar char="§"/>
            </a:pPr>
            <a:r>
              <a:rPr lang="en-AU" altLang="en-US" sz="1400" dirty="0">
                <a:latin typeface="Arial" panose="020B0604020202020204" pitchFamily="34" charset="0"/>
                <a:cs typeface="Arial" panose="020B0604020202020204" pitchFamily="34" charset="0"/>
              </a:rPr>
              <a:t>Assessment may include: writing drama scripts, making picture books or learning what is fact and what is entertainment through the study of historical films and various technology inspired learning activities.</a:t>
            </a:r>
          </a:p>
          <a:p>
            <a:pPr>
              <a:lnSpc>
                <a:spcPct val="150000"/>
              </a:lnSpc>
            </a:pPr>
            <a:endParaRPr lang="en-US" dirty="0"/>
          </a:p>
        </p:txBody>
      </p:sp>
      <p:sp>
        <p:nvSpPr>
          <p:cNvPr id="8" name="Text Placeholder 3">
            <a:extLst>
              <a:ext uri="{FF2B5EF4-FFF2-40B4-BE49-F238E27FC236}">
                <a16:creationId xmlns:a16="http://schemas.microsoft.com/office/drawing/2014/main" id="{2BC19174-9940-4609-93C5-02E48E31BA54}"/>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5" name="Picture 4">
            <a:extLst>
              <a:ext uri="{FF2B5EF4-FFF2-40B4-BE49-F238E27FC236}">
                <a16:creationId xmlns:a16="http://schemas.microsoft.com/office/drawing/2014/main" id="{C4E2D689-8C42-42E8-9C08-4CD75C8EF6FC}"/>
              </a:ext>
            </a:extLst>
          </p:cNvPr>
          <p:cNvPicPr>
            <a:picLocks noChangeAspect="1"/>
          </p:cNvPicPr>
          <p:nvPr/>
        </p:nvPicPr>
        <p:blipFill>
          <a:blip r:embed="rId6"/>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3003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C44A9-8047-47BB-B57F-FD42217C3DB2}"/>
              </a:ext>
            </a:extLst>
          </p:cNvPr>
          <p:cNvSpPr>
            <a:spLocks noGrp="1"/>
          </p:cNvSpPr>
          <p:nvPr>
            <p:ph type="body" sz="quarter" idx="11"/>
          </p:nvPr>
        </p:nvSpPr>
        <p:spPr/>
        <p:txBody>
          <a:bodyPr/>
          <a:lstStyle/>
          <a:p>
            <a:r>
              <a:rPr lang="en-AU" u="sng" dirty="0">
                <a:effectLst>
                  <a:outerShdw blurRad="38100" dist="38100" dir="2700000" algn="tl">
                    <a:srgbClr val="000000">
                      <a:alpha val="43137"/>
                    </a:srgbClr>
                  </a:outerShdw>
                </a:effectLst>
              </a:rPr>
              <a:t>Languages</a:t>
            </a:r>
            <a:r>
              <a:rPr lang="en-AU" dirty="0">
                <a:effectLst>
                  <a:outerShdw blurRad="38100" dist="38100" dir="2700000" algn="tl">
                    <a:srgbClr val="000000">
                      <a:alpha val="43137"/>
                    </a:srgbClr>
                  </a:outerShdw>
                </a:effectLst>
              </a:rPr>
              <a:t> – French, Italian, Spanish</a:t>
            </a:r>
            <a:endParaRPr lang="en-US" dirty="0">
              <a:effectLst>
                <a:outerShdw blurRad="38100" dist="38100" dir="2700000" algn="tl">
                  <a:srgbClr val="000000">
                    <a:alpha val="43137"/>
                  </a:srgbClr>
                </a:outerShdw>
              </a:effectLst>
            </a:endParaRPr>
          </a:p>
          <a:p>
            <a:endParaRPr lang="en-AU" dirty="0"/>
          </a:p>
        </p:txBody>
      </p:sp>
      <p:sp>
        <p:nvSpPr>
          <p:cNvPr id="4" name="Text Placeholder 2">
            <a:extLst>
              <a:ext uri="{FF2B5EF4-FFF2-40B4-BE49-F238E27FC236}">
                <a16:creationId xmlns:a16="http://schemas.microsoft.com/office/drawing/2014/main" id="{6FD6DC29-75A4-4613-A484-A95E6FB20AD4}"/>
              </a:ext>
            </a:extLst>
          </p:cNvPr>
          <p:cNvSpPr txBox="1">
            <a:spLocks/>
          </p:cNvSpPr>
          <p:nvPr/>
        </p:nvSpPr>
        <p:spPr>
          <a:xfrm>
            <a:off x="344043" y="1848244"/>
            <a:ext cx="8208645" cy="25094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AU" sz="2000" dirty="0"/>
              <a:t>This is an elective course, which will continue into Year 10.  You will begin an audio visual course and learn to communicate in your chosen language through use of information technology, CDs, apps, games and role play.  Culture will also be explored and experienced as an important aspect of learning the language.</a:t>
            </a:r>
          </a:p>
          <a:p>
            <a:endParaRPr lang="en-AU" sz="2800" b="1" dirty="0"/>
          </a:p>
          <a:p>
            <a:endParaRPr lang="en-US" dirty="0"/>
          </a:p>
        </p:txBody>
      </p:sp>
      <p:sp>
        <p:nvSpPr>
          <p:cNvPr id="5" name="Text Placeholder 3">
            <a:extLst>
              <a:ext uri="{FF2B5EF4-FFF2-40B4-BE49-F238E27FC236}">
                <a16:creationId xmlns:a16="http://schemas.microsoft.com/office/drawing/2014/main" id="{0D067F54-5B22-44B1-8426-879EF71077E8}"/>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7" name="Picture 6">
            <a:extLst>
              <a:ext uri="{FF2B5EF4-FFF2-40B4-BE49-F238E27FC236}">
                <a16:creationId xmlns:a16="http://schemas.microsoft.com/office/drawing/2014/main" id="{92D7BB00-43BA-40B1-B911-6C7C0CFA4C3B}"/>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23712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400" dirty="0">
                <a:effectLst>
                  <a:outerShdw blurRad="38100" dist="38100" dir="2700000" algn="tl">
                    <a:srgbClr val="000000">
                      <a:alpha val="43137"/>
                    </a:srgbClr>
                  </a:outerShdw>
                </a:effectLst>
              </a:rPr>
              <a:t>Purpose of this presentation</a:t>
            </a:r>
          </a:p>
        </p:txBody>
      </p:sp>
      <p:sp>
        <p:nvSpPr>
          <p:cNvPr id="4" name="Text Placeholder 3"/>
          <p:cNvSpPr>
            <a:spLocks noGrp="1"/>
          </p:cNvSpPr>
          <p:nvPr>
            <p:ph type="body" sz="quarter" idx="13"/>
          </p:nvPr>
        </p:nvSpPr>
        <p:spPr/>
        <p:txBody>
          <a:bodyPr/>
          <a:lstStyle/>
          <a:p>
            <a:r>
              <a:rPr lang="en-US" dirty="0"/>
              <a:t>Year 8 Subject Selection for Stage 5</a:t>
            </a:r>
          </a:p>
        </p:txBody>
      </p:sp>
      <p:sp>
        <p:nvSpPr>
          <p:cNvPr id="3" name="Text Placeholder 2"/>
          <p:cNvSpPr>
            <a:spLocks noGrp="1"/>
          </p:cNvSpPr>
          <p:nvPr>
            <p:ph type="body" sz="quarter" idx="4294967295"/>
          </p:nvPr>
        </p:nvSpPr>
        <p:spPr>
          <a:xfrm>
            <a:off x="523113" y="1959414"/>
            <a:ext cx="8029575" cy="2416175"/>
          </a:xfrm>
          <a:prstGeom prst="rect">
            <a:avLst/>
          </a:prstGeom>
        </p:spPr>
        <p:txBody>
          <a:bodyPr/>
          <a:lstStyle/>
          <a:p>
            <a:pPr marL="0" indent="0" algn="ctr">
              <a:lnSpc>
                <a:spcPct val="150000"/>
              </a:lnSpc>
              <a:buNone/>
            </a:pPr>
            <a:r>
              <a:rPr lang="en-US" sz="2100" dirty="0"/>
              <a:t>This presentation has been developed to assist schools to provide relevant NSW Education Standards Authority (NESA) information to </a:t>
            </a:r>
          </a:p>
          <a:p>
            <a:pPr marL="0" indent="0" algn="ctr">
              <a:lnSpc>
                <a:spcPct val="150000"/>
              </a:lnSpc>
              <a:buNone/>
            </a:pPr>
            <a:r>
              <a:rPr lang="en-US" sz="2100" dirty="0"/>
              <a:t>Year </a:t>
            </a:r>
            <a:r>
              <a:rPr lang="en-US" dirty="0"/>
              <a:t>8</a:t>
            </a:r>
            <a:r>
              <a:rPr lang="en-US" sz="2100" dirty="0"/>
              <a:t> students and their parents for Year </a:t>
            </a:r>
            <a:r>
              <a:rPr lang="en-US" dirty="0"/>
              <a:t>9</a:t>
            </a:r>
            <a:r>
              <a:rPr lang="en-US" sz="2100" dirty="0"/>
              <a:t> 2021 ~ Year 10 2022. </a:t>
            </a:r>
          </a:p>
        </p:txBody>
      </p:sp>
      <p:pic>
        <p:nvPicPr>
          <p:cNvPr id="6" name="Picture 5">
            <a:extLst>
              <a:ext uri="{FF2B5EF4-FFF2-40B4-BE49-F238E27FC236}">
                <a16:creationId xmlns:a16="http://schemas.microsoft.com/office/drawing/2014/main" id="{7DCDDF50-7879-484F-B9C5-868FFB5D8842}"/>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55117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58994C-15EA-48ED-A8BE-4820668B173F}"/>
              </a:ext>
            </a:extLst>
          </p:cNvPr>
          <p:cNvSpPr txBox="1">
            <a:spLocks/>
          </p:cNvSpPr>
          <p:nvPr/>
        </p:nvSpPr>
        <p:spPr>
          <a:xfrm>
            <a:off x="377920" y="1229476"/>
            <a:ext cx="8029575" cy="325844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b="1" dirty="0">
                <a:latin typeface="Arial" panose="020B0604020202020204" pitchFamily="34" charset="0"/>
                <a:cs typeface="Arial" panose="020B0604020202020204" pitchFamily="34" charset="0"/>
              </a:rPr>
              <a:t>Topics studied include:</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Personal identity </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Family and neighbourhood</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Weekend activities</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Like/dislikes</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School</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Where the language is spoken in the world</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Culture, food and festivals</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Fashion</a:t>
            </a:r>
          </a:p>
          <a:p>
            <a:pPr marL="1257300" lvl="2" indent="-342900">
              <a:lnSpc>
                <a:spcPct val="107000"/>
              </a:lnSpc>
              <a:buSzPts val="1000"/>
              <a:buFont typeface="Symbol" panose="05050102010706020507" pitchFamily="18" charset="2"/>
              <a:buChar char=""/>
              <a:tabLst>
                <a:tab pos="457200" algn="l"/>
              </a:tabLst>
            </a:pPr>
            <a:r>
              <a:rPr lang="en-AU" sz="1400" dirty="0">
                <a:latin typeface="Arial" panose="020B0604020202020204" pitchFamily="34" charset="0"/>
                <a:cs typeface="Arial" panose="020B0604020202020204" pitchFamily="34" charset="0"/>
              </a:rPr>
              <a:t>Travel</a:t>
            </a:r>
          </a:p>
          <a:p>
            <a:pPr marL="1257300" lvl="2" indent="-342900">
              <a:lnSpc>
                <a:spcPct val="107000"/>
              </a:lnSpc>
              <a:buSzPts val="1000"/>
              <a:buFont typeface="Symbol" panose="05050102010706020507" pitchFamily="18" charset="2"/>
              <a:buChar char=""/>
              <a:tabLst>
                <a:tab pos="457200" algn="l"/>
              </a:tabLst>
            </a:pPr>
            <a:r>
              <a:rPr lang="en-AU" sz="1400" dirty="0">
                <a:solidFill>
                  <a:srgbClr val="333333"/>
                </a:solidFill>
                <a:latin typeface="Arial" panose="020B0604020202020204" pitchFamily="34" charset="0"/>
                <a:ea typeface="Calibri" panose="020F0502020204030204" pitchFamily="34" charset="0"/>
                <a:cs typeface="Arial" panose="020B0604020202020204" pitchFamily="34" charset="0"/>
              </a:rPr>
              <a:t>How the language works</a:t>
            </a:r>
          </a:p>
          <a:p>
            <a:endParaRPr lang="en-US" dirty="0"/>
          </a:p>
        </p:txBody>
      </p:sp>
      <p:pic>
        <p:nvPicPr>
          <p:cNvPr id="6" name="Picture 5" descr="zcnd4czi[1]">
            <a:extLst>
              <a:ext uri="{FF2B5EF4-FFF2-40B4-BE49-F238E27FC236}">
                <a16:creationId xmlns:a16="http://schemas.microsoft.com/office/drawing/2014/main" id="{6C0B4D01-B34F-4229-B15B-9A04316A48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62366" y="882193"/>
            <a:ext cx="1370049" cy="1370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ikoi4bn[1]">
            <a:extLst>
              <a:ext uri="{FF2B5EF4-FFF2-40B4-BE49-F238E27FC236}">
                <a16:creationId xmlns:a16="http://schemas.microsoft.com/office/drawing/2014/main" id="{FDD9B666-74B7-4D17-ADD4-4786B7F331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1071" y="2102370"/>
            <a:ext cx="1370048" cy="1370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bqv1mqh[1]">
            <a:extLst>
              <a:ext uri="{FF2B5EF4-FFF2-40B4-BE49-F238E27FC236}">
                <a16:creationId xmlns:a16="http://schemas.microsoft.com/office/drawing/2014/main" id="{89561161-D402-4FF6-BD43-DD81ECC966C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342" y="3129312"/>
            <a:ext cx="1622738" cy="1370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68BC75F2-4F7B-4CAF-AAEA-2A72D9F47F4F}"/>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D2187252-2FFB-4E03-B4B2-C31D8673397E}"/>
              </a:ext>
            </a:extLst>
          </p:cNvPr>
          <p:cNvPicPr>
            <a:picLocks noChangeAspect="1"/>
          </p:cNvPicPr>
          <p:nvPr/>
        </p:nvPicPr>
        <p:blipFill>
          <a:blip r:embed="rId6"/>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2185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additive="base">
                                        <p:cTn id="52"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827B8-FF00-41A3-87B8-211E2F99FCD6}"/>
              </a:ext>
            </a:extLst>
          </p:cNvPr>
          <p:cNvSpPr>
            <a:spLocks noGrp="1"/>
          </p:cNvSpPr>
          <p:nvPr>
            <p:ph type="body" sz="quarter" idx="11"/>
          </p:nvPr>
        </p:nvSpPr>
        <p:spPr/>
        <p:txBody>
          <a:bodyPr/>
          <a:lstStyle/>
          <a:p>
            <a:r>
              <a:rPr lang="en-AU" dirty="0" err="1">
                <a:effectLst>
                  <a:outerShdw blurRad="38100" dist="38100" dir="2700000" algn="tl">
                    <a:srgbClr val="000000">
                      <a:alpha val="43137"/>
                    </a:srgbClr>
                  </a:outerShdw>
                </a:effectLst>
              </a:rPr>
              <a:t>PDHPE</a:t>
            </a:r>
            <a:endParaRPr lang="en-AU" dirty="0">
              <a:effectLst>
                <a:outerShdw blurRad="38100" dist="38100" dir="2700000" algn="tl">
                  <a:srgbClr val="000000">
                    <a:alpha val="43137"/>
                  </a:srgbClr>
                </a:outerShdw>
              </a:effectLst>
            </a:endParaRPr>
          </a:p>
        </p:txBody>
      </p:sp>
      <p:sp>
        <p:nvSpPr>
          <p:cNvPr id="6" name="Text Placeholder 2">
            <a:extLst>
              <a:ext uri="{FF2B5EF4-FFF2-40B4-BE49-F238E27FC236}">
                <a16:creationId xmlns:a16="http://schemas.microsoft.com/office/drawing/2014/main" id="{6DAFA230-4405-42BE-8768-9EDEAAC65822}"/>
              </a:ext>
            </a:extLst>
          </p:cNvPr>
          <p:cNvSpPr txBox="1">
            <a:spLocks/>
          </p:cNvSpPr>
          <p:nvPr/>
        </p:nvSpPr>
        <p:spPr>
          <a:xfrm>
            <a:off x="416528" y="1725489"/>
            <a:ext cx="8029575" cy="322103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b="1" dirty="0">
                <a:solidFill>
                  <a:srgbClr val="0070C0"/>
                </a:solidFill>
              </a:rPr>
              <a:t>Physical Activity and Sports Studies (PASS)</a:t>
            </a:r>
            <a:endParaRPr lang="en-US" sz="2400" dirty="0">
              <a:solidFill>
                <a:srgbClr val="0070C0"/>
              </a:solidFill>
            </a:endParaRPr>
          </a:p>
          <a:p>
            <a:pPr marL="0" indent="0">
              <a:buNone/>
            </a:pPr>
            <a:endParaRPr lang="en-AU" dirty="0"/>
          </a:p>
          <a:p>
            <a:pPr marL="0" indent="0">
              <a:lnSpc>
                <a:spcPct val="150000"/>
              </a:lnSpc>
              <a:buNone/>
            </a:pPr>
            <a:r>
              <a:rPr lang="en-AU" sz="1600" dirty="0"/>
              <a:t>The PASS course is suited to students who are highly interested in how and why the body moves. The practical aspects of this course are designed to coincide with the content being taught during theory lessons. Students will be learning through experiences in physical activity and sport movement application</a:t>
            </a:r>
            <a:r>
              <a:rPr lang="en-AU" sz="1800" dirty="0"/>
              <a:t>.</a:t>
            </a:r>
            <a:endParaRPr lang="en-US" sz="1800" dirty="0"/>
          </a:p>
          <a:p>
            <a:endParaRPr lang="en-US" dirty="0"/>
          </a:p>
        </p:txBody>
      </p:sp>
      <p:pic>
        <p:nvPicPr>
          <p:cNvPr id="8" name="Picture 7">
            <a:extLst>
              <a:ext uri="{FF2B5EF4-FFF2-40B4-BE49-F238E27FC236}">
                <a16:creationId xmlns:a16="http://schemas.microsoft.com/office/drawing/2014/main" id="{E608B43E-4022-446F-8820-0D388A0FB136}"/>
              </a:ext>
            </a:extLst>
          </p:cNvPr>
          <p:cNvPicPr>
            <a:picLocks noChangeAspect="1"/>
          </p:cNvPicPr>
          <p:nvPr/>
        </p:nvPicPr>
        <p:blipFill>
          <a:blip r:embed="rId2"/>
          <a:stretch>
            <a:fillRect/>
          </a:stretch>
        </p:blipFill>
        <p:spPr>
          <a:xfrm>
            <a:off x="6304278" y="1117834"/>
            <a:ext cx="2423194" cy="1453916"/>
          </a:xfrm>
          <a:prstGeom prst="rect">
            <a:avLst/>
          </a:prstGeom>
        </p:spPr>
      </p:pic>
      <p:sp>
        <p:nvSpPr>
          <p:cNvPr id="7" name="Text Placeholder 3">
            <a:extLst>
              <a:ext uri="{FF2B5EF4-FFF2-40B4-BE49-F238E27FC236}">
                <a16:creationId xmlns:a16="http://schemas.microsoft.com/office/drawing/2014/main" id="{C5B057B3-2F5B-440D-BB18-A252FE7EB259}"/>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4" name="Picture 3">
            <a:extLst>
              <a:ext uri="{FF2B5EF4-FFF2-40B4-BE49-F238E27FC236}">
                <a16:creationId xmlns:a16="http://schemas.microsoft.com/office/drawing/2014/main" id="{EC9BB9FC-543C-4B7B-B6F1-D4471721E334}"/>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93330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8CB3C5-7310-49E2-82D3-12638CDD252C}"/>
              </a:ext>
            </a:extLst>
          </p:cNvPr>
          <p:cNvSpPr txBox="1">
            <a:spLocks/>
          </p:cNvSpPr>
          <p:nvPr/>
        </p:nvSpPr>
        <p:spPr>
          <a:xfrm>
            <a:off x="574833" y="1633826"/>
            <a:ext cx="8029575" cy="39240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3200" dirty="0"/>
              <a:t>Topics include: </a:t>
            </a:r>
          </a:p>
          <a:p>
            <a:endParaRPr lang="en-US" dirty="0"/>
          </a:p>
          <a:p>
            <a:pPr marL="742950" lvl="1" indent="-285750">
              <a:buFont typeface="Wingdings" panose="05000000000000000000" pitchFamily="2" charset="2"/>
              <a:buChar char="§"/>
            </a:pPr>
            <a:r>
              <a:rPr lang="en-AU" dirty="0"/>
              <a:t>Foundations of physical activity</a:t>
            </a:r>
            <a:endParaRPr lang="en-US" dirty="0"/>
          </a:p>
          <a:p>
            <a:pPr marL="742950" lvl="1" indent="-285750">
              <a:buFont typeface="Wingdings" panose="05000000000000000000" pitchFamily="2" charset="2"/>
              <a:buChar char="§"/>
            </a:pPr>
            <a:r>
              <a:rPr lang="en-AU" dirty="0"/>
              <a:t>Physical activity and sport in society</a:t>
            </a:r>
            <a:endParaRPr lang="en-US" dirty="0"/>
          </a:p>
          <a:p>
            <a:pPr marL="742950" lvl="1" indent="-285750">
              <a:buFont typeface="Wingdings" panose="05000000000000000000" pitchFamily="2" charset="2"/>
              <a:buChar char="§"/>
            </a:pPr>
            <a:r>
              <a:rPr lang="en-AU" dirty="0"/>
              <a:t>Enhancing participation and performance</a:t>
            </a:r>
            <a:endParaRPr lang="en-US" dirty="0"/>
          </a:p>
          <a:p>
            <a:pPr marL="742950" lvl="1" indent="-285750">
              <a:buFont typeface="Wingdings" panose="05000000000000000000" pitchFamily="2" charset="2"/>
              <a:buChar char="§"/>
            </a:pPr>
            <a:r>
              <a:rPr lang="en-AU" dirty="0"/>
              <a:t>Sports coaching</a:t>
            </a:r>
            <a:endParaRPr lang="en-US" dirty="0"/>
          </a:p>
          <a:p>
            <a:pPr marL="742950" lvl="1" indent="-285750">
              <a:buFont typeface="Wingdings" panose="05000000000000000000" pitchFamily="2" charset="2"/>
              <a:buChar char="§"/>
            </a:pPr>
            <a:r>
              <a:rPr lang="en-AU" dirty="0"/>
              <a:t>Fitness</a:t>
            </a:r>
            <a:endParaRPr lang="en-US" dirty="0"/>
          </a:p>
          <a:p>
            <a:endParaRPr lang="en-US" dirty="0"/>
          </a:p>
        </p:txBody>
      </p:sp>
      <p:pic>
        <p:nvPicPr>
          <p:cNvPr id="6" name="Picture 5">
            <a:extLst>
              <a:ext uri="{FF2B5EF4-FFF2-40B4-BE49-F238E27FC236}">
                <a16:creationId xmlns:a16="http://schemas.microsoft.com/office/drawing/2014/main" id="{7D0DF63E-D68B-4E69-B1CC-7A94C020434D}"/>
              </a:ext>
            </a:extLst>
          </p:cNvPr>
          <p:cNvPicPr>
            <a:picLocks noChangeAspect="1"/>
          </p:cNvPicPr>
          <p:nvPr/>
        </p:nvPicPr>
        <p:blipFill>
          <a:blip r:embed="rId2"/>
          <a:stretch>
            <a:fillRect/>
          </a:stretch>
        </p:blipFill>
        <p:spPr>
          <a:xfrm>
            <a:off x="5661968" y="2348403"/>
            <a:ext cx="3351674" cy="1724024"/>
          </a:xfrm>
          <a:prstGeom prst="rect">
            <a:avLst/>
          </a:prstGeom>
        </p:spPr>
      </p:pic>
      <p:sp>
        <p:nvSpPr>
          <p:cNvPr id="5" name="Text Placeholder 3">
            <a:extLst>
              <a:ext uri="{FF2B5EF4-FFF2-40B4-BE49-F238E27FC236}">
                <a16:creationId xmlns:a16="http://schemas.microsoft.com/office/drawing/2014/main" id="{64F82968-F84D-4A26-8B74-FC8071F5C05E}"/>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5C8CA9F0-C0F6-4E50-A7AE-C81E62BDCB89}"/>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6125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88F0C6-AFA8-4968-96CD-AB9697AE2F2A}"/>
              </a:ext>
            </a:extLst>
          </p:cNvPr>
          <p:cNvSpPr/>
          <p:nvPr/>
        </p:nvSpPr>
        <p:spPr>
          <a:xfrm>
            <a:off x="1114743" y="1402199"/>
            <a:ext cx="6383337" cy="2339102"/>
          </a:xfrm>
          <a:prstGeom prst="rect">
            <a:avLst/>
          </a:prstGeom>
        </p:spPr>
        <p:txBody>
          <a:bodyPr wrap="square">
            <a:spAutoFit/>
          </a:bodyPr>
          <a:lstStyle/>
          <a:p>
            <a:r>
              <a:rPr lang="en-AU" sz="2000" b="1" dirty="0">
                <a:solidFill>
                  <a:srgbClr val="0070C0"/>
                </a:solidFill>
              </a:rPr>
              <a:t>Child Studies</a:t>
            </a:r>
            <a:endParaRPr lang="en-US" sz="2000" dirty="0">
              <a:solidFill>
                <a:srgbClr val="0070C0"/>
              </a:solidFill>
            </a:endParaRPr>
          </a:p>
          <a:p>
            <a:r>
              <a:rPr lang="en-AU" sz="1400" dirty="0"/>
              <a:t>Throughout the course students will develop skills that enhance their ability to: </a:t>
            </a:r>
          </a:p>
          <a:p>
            <a:pPr marL="285750" indent="-285750">
              <a:buFont typeface="Arial" panose="020B0604020202020204" pitchFamily="34" charset="0"/>
              <a:buChar char="•"/>
            </a:pPr>
            <a:r>
              <a:rPr lang="en-AU" sz="1400" dirty="0"/>
              <a:t>support a child’s development from pre-conception through to and including the</a:t>
            </a:r>
          </a:p>
          <a:p>
            <a:pPr marL="285750" indent="-285750"/>
            <a:r>
              <a:rPr lang="en-AU" sz="1400" dirty="0"/>
              <a:t>	early years</a:t>
            </a:r>
          </a:p>
          <a:p>
            <a:pPr marL="285750" indent="-285750"/>
            <a:endParaRPr lang="en-AU" sz="1400" dirty="0"/>
          </a:p>
          <a:p>
            <a:pPr marL="285750" indent="-285750">
              <a:buFont typeface="Arial" panose="020B0604020202020204" pitchFamily="34" charset="0"/>
              <a:buChar char="•"/>
            </a:pPr>
            <a:r>
              <a:rPr lang="en-AU" sz="1400" dirty="0"/>
              <a:t>positively influence the growth, development and wellbeing of children</a:t>
            </a:r>
          </a:p>
          <a:p>
            <a:pPr marL="285750" indent="-285750"/>
            <a:r>
              <a:rPr lang="en-AU" sz="1400" dirty="0"/>
              <a:t>	consider the external factors that support the growth, development and wellbeing of children</a:t>
            </a:r>
          </a:p>
          <a:p>
            <a:pPr marL="285750" indent="-285750"/>
            <a:endParaRPr lang="en-AU" sz="1400" dirty="0"/>
          </a:p>
          <a:p>
            <a:pPr marL="285750" indent="-285750">
              <a:buFont typeface="Arial" panose="020B0604020202020204" pitchFamily="34" charset="0"/>
              <a:buChar char="•"/>
            </a:pPr>
            <a:r>
              <a:rPr lang="en-AU" sz="1400" dirty="0"/>
              <a:t>research, communicate and evaluate issues related to child development.</a:t>
            </a:r>
          </a:p>
        </p:txBody>
      </p:sp>
      <p:sp>
        <p:nvSpPr>
          <p:cNvPr id="5" name="Text Placeholder 3">
            <a:extLst>
              <a:ext uri="{FF2B5EF4-FFF2-40B4-BE49-F238E27FC236}">
                <a16:creationId xmlns:a16="http://schemas.microsoft.com/office/drawing/2014/main" id="{6F0F1678-D9AA-4E74-88E6-F9998BFB621E}"/>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7" name="Picture 6">
            <a:extLst>
              <a:ext uri="{FF2B5EF4-FFF2-40B4-BE49-F238E27FC236}">
                <a16:creationId xmlns:a16="http://schemas.microsoft.com/office/drawing/2014/main" id="{60972A4E-7180-4241-BE25-5D72F134D709}"/>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88771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97E85B3-8575-47E4-A29C-6039D8637E32}"/>
              </a:ext>
            </a:extLst>
          </p:cNvPr>
          <p:cNvSpPr txBox="1">
            <a:spLocks/>
          </p:cNvSpPr>
          <p:nvPr/>
        </p:nvSpPr>
        <p:spPr>
          <a:xfrm>
            <a:off x="538480" y="1519527"/>
            <a:ext cx="8029575" cy="30016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400" b="1" dirty="0">
                <a:solidFill>
                  <a:srgbClr val="0070C0"/>
                </a:solidFill>
              </a:rPr>
              <a:t>Dance</a:t>
            </a:r>
            <a:endParaRPr lang="en-AU" dirty="0"/>
          </a:p>
          <a:p>
            <a:r>
              <a:rPr lang="en-AU" sz="1600" dirty="0"/>
              <a:t>Dance is designed for students to experience and </a:t>
            </a:r>
          </a:p>
          <a:p>
            <a:pPr marL="0" indent="0">
              <a:buNone/>
            </a:pPr>
            <a:r>
              <a:rPr lang="en-AU" sz="1600" dirty="0"/>
              <a:t>	understand dance as an artform. Dance has three </a:t>
            </a:r>
          </a:p>
          <a:p>
            <a:pPr>
              <a:lnSpc>
                <a:spcPct val="150000"/>
              </a:lnSpc>
            </a:pPr>
            <a:r>
              <a:rPr lang="en-AU" sz="1600" dirty="0"/>
              <a:t>core components that make up the course: </a:t>
            </a:r>
            <a:endParaRPr lang="en-US" sz="1800" dirty="0"/>
          </a:p>
          <a:p>
            <a:pPr marL="742950" lvl="1" indent="-285750">
              <a:buFont typeface="Wingdings" panose="05000000000000000000" pitchFamily="2" charset="2"/>
              <a:buChar char="§"/>
            </a:pPr>
            <a:r>
              <a:rPr lang="en-AU" sz="1600" b="1" dirty="0"/>
              <a:t>Performance: </a:t>
            </a:r>
            <a:r>
              <a:rPr lang="en-AU" sz="1600" dirty="0"/>
              <a:t>Development of individual technical proficiency in modern/contemporary dance technique.</a:t>
            </a:r>
            <a:endParaRPr lang="en-US" sz="1600" dirty="0"/>
          </a:p>
          <a:p>
            <a:pPr marL="742950" lvl="1" indent="-285750">
              <a:buFont typeface="Wingdings" panose="05000000000000000000" pitchFamily="2" charset="2"/>
              <a:buChar char="§"/>
            </a:pPr>
            <a:r>
              <a:rPr lang="en-AU" sz="1600" b="1" dirty="0"/>
              <a:t>Composition: </a:t>
            </a:r>
            <a:r>
              <a:rPr lang="en-AU" sz="1600" dirty="0"/>
              <a:t>Understanding the elements of composition and create your own dance pieces.</a:t>
            </a:r>
            <a:endParaRPr lang="en-US" sz="1600" dirty="0"/>
          </a:p>
          <a:p>
            <a:pPr marL="742950" lvl="1" indent="-285750">
              <a:buFont typeface="Wingdings" panose="05000000000000000000" pitchFamily="2" charset="2"/>
              <a:buChar char="§"/>
            </a:pPr>
            <a:r>
              <a:rPr lang="en-AU" sz="1600" b="1" dirty="0"/>
              <a:t>Appreciation: </a:t>
            </a:r>
            <a:r>
              <a:rPr lang="en-AU" sz="1600" dirty="0"/>
              <a:t>Appreciation requires you to observe and critically analyse work from famous artists/choreographers as well your own and your peers</a:t>
            </a:r>
            <a:r>
              <a:rPr lang="en-AU" sz="1400" dirty="0"/>
              <a:t>. </a:t>
            </a:r>
            <a:endParaRPr lang="en-US" sz="1400" dirty="0"/>
          </a:p>
          <a:p>
            <a:endParaRPr lang="en-US" dirty="0"/>
          </a:p>
        </p:txBody>
      </p:sp>
      <p:pic>
        <p:nvPicPr>
          <p:cNvPr id="6" name="Picture 5">
            <a:extLst>
              <a:ext uri="{FF2B5EF4-FFF2-40B4-BE49-F238E27FC236}">
                <a16:creationId xmlns:a16="http://schemas.microsoft.com/office/drawing/2014/main" id="{148DF780-61F2-4018-B187-07DD0950108C}"/>
              </a:ext>
            </a:extLst>
          </p:cNvPr>
          <p:cNvPicPr>
            <a:picLocks noChangeAspect="1"/>
          </p:cNvPicPr>
          <p:nvPr/>
        </p:nvPicPr>
        <p:blipFill>
          <a:blip r:embed="rId2"/>
          <a:stretch>
            <a:fillRect/>
          </a:stretch>
        </p:blipFill>
        <p:spPr>
          <a:xfrm>
            <a:off x="6522720" y="1224792"/>
            <a:ext cx="1808896" cy="1722383"/>
          </a:xfrm>
          <a:prstGeom prst="rect">
            <a:avLst/>
          </a:prstGeom>
        </p:spPr>
      </p:pic>
      <p:sp>
        <p:nvSpPr>
          <p:cNvPr id="5" name="Text Placeholder 3">
            <a:extLst>
              <a:ext uri="{FF2B5EF4-FFF2-40B4-BE49-F238E27FC236}">
                <a16:creationId xmlns:a16="http://schemas.microsoft.com/office/drawing/2014/main" id="{2C551B6F-7AC0-4BE3-97C3-D0B4E3D73A6D}"/>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C1EF7832-2020-4A55-AB14-95621389D907}"/>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44424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A30A124-3BFE-49DC-877A-AFB62F30ECB5}"/>
              </a:ext>
            </a:extLst>
          </p:cNvPr>
          <p:cNvSpPr txBox="1">
            <a:spLocks/>
          </p:cNvSpPr>
          <p:nvPr/>
        </p:nvSpPr>
        <p:spPr>
          <a:xfrm>
            <a:off x="557212" y="1296959"/>
            <a:ext cx="8029575" cy="37382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2400" dirty="0"/>
              <a:t>Topics include:</a:t>
            </a:r>
          </a:p>
          <a:p>
            <a:endParaRPr lang="en-US" dirty="0"/>
          </a:p>
          <a:p>
            <a:pPr marL="742950" lvl="1" indent="-285750">
              <a:buFont typeface="Wingdings" panose="05000000000000000000" pitchFamily="2" charset="2"/>
              <a:buChar char="§"/>
            </a:pPr>
            <a:r>
              <a:rPr lang="en-AU" sz="2400" dirty="0"/>
              <a:t>Modern Jazz</a:t>
            </a:r>
            <a:endParaRPr lang="en-US" sz="2400" dirty="0"/>
          </a:p>
          <a:p>
            <a:pPr marL="742950" lvl="1" indent="-285750">
              <a:buFont typeface="Wingdings" panose="05000000000000000000" pitchFamily="2" charset="2"/>
              <a:buChar char="§"/>
            </a:pPr>
            <a:r>
              <a:rPr lang="en-AU" sz="2400" dirty="0"/>
              <a:t>Hip-hop/Funk</a:t>
            </a:r>
            <a:endParaRPr lang="en-US" sz="2400" dirty="0"/>
          </a:p>
          <a:p>
            <a:pPr marL="742950" lvl="1" indent="-285750">
              <a:buFont typeface="Wingdings" panose="05000000000000000000" pitchFamily="2" charset="2"/>
              <a:buChar char="§"/>
            </a:pPr>
            <a:r>
              <a:rPr lang="en-AU" sz="2400" dirty="0"/>
              <a:t>Traditional &amp;Cultural Dance</a:t>
            </a:r>
            <a:endParaRPr lang="en-US" sz="2400" dirty="0"/>
          </a:p>
          <a:p>
            <a:pPr marL="742950" lvl="1" indent="-285750">
              <a:buFont typeface="Wingdings" panose="05000000000000000000" pitchFamily="2" charset="2"/>
              <a:buChar char="§"/>
            </a:pPr>
            <a:r>
              <a:rPr lang="en-AU" sz="2400" dirty="0"/>
              <a:t>Modern/Contemporary Dance</a:t>
            </a:r>
            <a:endParaRPr lang="en-US" sz="2400" dirty="0"/>
          </a:p>
          <a:p>
            <a:pPr marL="742950" lvl="1" indent="-285750">
              <a:buFont typeface="Wingdings" panose="05000000000000000000" pitchFamily="2" charset="2"/>
              <a:buChar char="§"/>
            </a:pPr>
            <a:r>
              <a:rPr lang="en-AU" sz="2400" dirty="0"/>
              <a:t>Musical Theatre/Broadway</a:t>
            </a:r>
            <a:endParaRPr lang="en-US" sz="2400" dirty="0"/>
          </a:p>
          <a:p>
            <a:pPr marL="742950" lvl="1" indent="-285750">
              <a:buFont typeface="Wingdings" panose="05000000000000000000" pitchFamily="2" charset="2"/>
              <a:buChar char="§"/>
            </a:pPr>
            <a:r>
              <a:rPr lang="en-AU" sz="2400" dirty="0"/>
              <a:t>Indigenous Australian Dance</a:t>
            </a:r>
            <a:endParaRPr lang="en-US" sz="2400" dirty="0"/>
          </a:p>
          <a:p>
            <a:endParaRPr lang="en-US" dirty="0"/>
          </a:p>
        </p:txBody>
      </p:sp>
      <p:pic>
        <p:nvPicPr>
          <p:cNvPr id="6" name="Picture 5">
            <a:extLst>
              <a:ext uri="{FF2B5EF4-FFF2-40B4-BE49-F238E27FC236}">
                <a16:creationId xmlns:a16="http://schemas.microsoft.com/office/drawing/2014/main" id="{8CB79139-7503-4D8E-A000-093E3A84FBBC}"/>
              </a:ext>
            </a:extLst>
          </p:cNvPr>
          <p:cNvPicPr>
            <a:picLocks noChangeAspect="1"/>
          </p:cNvPicPr>
          <p:nvPr/>
        </p:nvPicPr>
        <p:blipFill>
          <a:blip r:embed="rId2"/>
          <a:stretch>
            <a:fillRect/>
          </a:stretch>
        </p:blipFill>
        <p:spPr>
          <a:xfrm>
            <a:off x="3781488" y="1571625"/>
            <a:ext cx="4543425" cy="1000125"/>
          </a:xfrm>
          <a:prstGeom prst="rect">
            <a:avLst/>
          </a:prstGeom>
        </p:spPr>
      </p:pic>
      <p:sp>
        <p:nvSpPr>
          <p:cNvPr id="5" name="Text Placeholder 3">
            <a:extLst>
              <a:ext uri="{FF2B5EF4-FFF2-40B4-BE49-F238E27FC236}">
                <a16:creationId xmlns:a16="http://schemas.microsoft.com/office/drawing/2014/main" id="{478AE6EC-3C9D-4C6C-92E3-640AD2484CB6}"/>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3ACE5767-3999-4F15-AFBD-2F4C4F8C58A8}"/>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72848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CFC4-58BF-47CB-80B6-6F701ABDB0BC}"/>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Social Sciences …</a:t>
            </a:r>
            <a:endParaRPr lang="en-US" dirty="0">
              <a:effectLst>
                <a:outerShdw blurRad="38100" dist="38100" dir="2700000" algn="tl">
                  <a:srgbClr val="000000">
                    <a:alpha val="43137"/>
                  </a:srgbClr>
                </a:outerShdw>
              </a:effectLst>
            </a:endParaRPr>
          </a:p>
          <a:p>
            <a:endParaRPr lang="en-AU" dirty="0"/>
          </a:p>
        </p:txBody>
      </p:sp>
      <p:sp>
        <p:nvSpPr>
          <p:cNvPr id="4" name="Text Placeholder 2">
            <a:extLst>
              <a:ext uri="{FF2B5EF4-FFF2-40B4-BE49-F238E27FC236}">
                <a16:creationId xmlns:a16="http://schemas.microsoft.com/office/drawing/2014/main" id="{5BE98FAB-0CE5-4CF0-88EC-A6F1DFEA1F86}"/>
              </a:ext>
            </a:extLst>
          </p:cNvPr>
          <p:cNvSpPr txBox="1">
            <a:spLocks/>
          </p:cNvSpPr>
          <p:nvPr/>
        </p:nvSpPr>
        <p:spPr>
          <a:xfrm>
            <a:off x="574833" y="1851280"/>
            <a:ext cx="8029575" cy="251653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b="1" dirty="0">
                <a:solidFill>
                  <a:srgbClr val="0070C0"/>
                </a:solidFill>
              </a:rPr>
              <a:t>Commerce</a:t>
            </a:r>
            <a:endParaRPr lang="en-US" sz="1400" dirty="0">
              <a:solidFill>
                <a:srgbClr val="0070C0"/>
              </a:solidFill>
            </a:endParaRPr>
          </a:p>
          <a:p>
            <a:pPr marL="0" indent="0">
              <a:buNone/>
            </a:pPr>
            <a:r>
              <a:rPr lang="en-AU" sz="1400" dirty="0"/>
              <a:t>Commerce provides the knowledge, skills, understanding and values that form the foundation on which young people make sound decisions on consumer, financial, business, legal and employment issues as part of a community. Students will be involved in commercial type activities learning about commerce in fun and exciting ways.</a:t>
            </a:r>
            <a:endParaRPr lang="en-US" sz="1400" dirty="0"/>
          </a:p>
          <a:p>
            <a:pPr marL="0" indent="0">
              <a:buNone/>
            </a:pPr>
            <a:r>
              <a:rPr lang="en-AU" sz="1400" b="1" dirty="0">
                <a:solidFill>
                  <a:srgbClr val="0070C0"/>
                </a:solidFill>
              </a:rPr>
              <a:t>Geography Elective</a:t>
            </a:r>
            <a:endParaRPr lang="en-US" sz="1400" dirty="0">
              <a:solidFill>
                <a:srgbClr val="0070C0"/>
              </a:solidFill>
            </a:endParaRPr>
          </a:p>
          <a:p>
            <a:pPr marL="0" indent="0">
              <a:buNone/>
            </a:pPr>
            <a:r>
              <a:rPr lang="en-AU" sz="1400" dirty="0"/>
              <a:t>Students learn to gather, process and communicate geographical information from a variety of primary and secondary sources. Appropriate geographical tools including information and communication technologies (ICT) are to be integrated in each focus area. Geographical tools, such as maps, graphs, statistics, photographs and fieldwork, assist students to gather, analyse and communicate geographical information in a range of formats.</a:t>
            </a:r>
            <a:endParaRPr lang="en-US" sz="1400" dirty="0"/>
          </a:p>
          <a:p>
            <a:endParaRPr lang="en-US" dirty="0"/>
          </a:p>
        </p:txBody>
      </p:sp>
      <p:pic>
        <p:nvPicPr>
          <p:cNvPr id="6" name="Picture 5">
            <a:extLst>
              <a:ext uri="{FF2B5EF4-FFF2-40B4-BE49-F238E27FC236}">
                <a16:creationId xmlns:a16="http://schemas.microsoft.com/office/drawing/2014/main" id="{57890695-12E8-4BBF-B3E1-6565AA0552CA}"/>
              </a:ext>
            </a:extLst>
          </p:cNvPr>
          <p:cNvPicPr>
            <a:picLocks noChangeAspect="1"/>
          </p:cNvPicPr>
          <p:nvPr/>
        </p:nvPicPr>
        <p:blipFill>
          <a:blip r:embed="rId2"/>
          <a:stretch>
            <a:fillRect/>
          </a:stretch>
        </p:blipFill>
        <p:spPr>
          <a:xfrm>
            <a:off x="6615734" y="991348"/>
            <a:ext cx="1551636" cy="1162229"/>
          </a:xfrm>
          <a:prstGeom prst="rect">
            <a:avLst/>
          </a:prstGeom>
        </p:spPr>
      </p:pic>
      <p:sp>
        <p:nvSpPr>
          <p:cNvPr id="7" name="Text Placeholder 3">
            <a:extLst>
              <a:ext uri="{FF2B5EF4-FFF2-40B4-BE49-F238E27FC236}">
                <a16:creationId xmlns:a16="http://schemas.microsoft.com/office/drawing/2014/main" id="{FF16288A-0FA5-4C85-9CD4-7C51C9FEB057}"/>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5" name="Picture 4">
            <a:extLst>
              <a:ext uri="{FF2B5EF4-FFF2-40B4-BE49-F238E27FC236}">
                <a16:creationId xmlns:a16="http://schemas.microsoft.com/office/drawing/2014/main" id="{6387C0F7-ADF0-416A-9A67-48292F8FF0A8}"/>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83953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848B2DD-AE58-434F-A074-13F7AB2D80B8}"/>
              </a:ext>
            </a:extLst>
          </p:cNvPr>
          <p:cNvSpPr txBox="1">
            <a:spLocks/>
          </p:cNvSpPr>
          <p:nvPr/>
        </p:nvSpPr>
        <p:spPr>
          <a:xfrm>
            <a:off x="557212" y="1402081"/>
            <a:ext cx="8029575" cy="31597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b="1" dirty="0">
                <a:solidFill>
                  <a:srgbClr val="0070C0"/>
                </a:solidFill>
              </a:rPr>
              <a:t>Work Education</a:t>
            </a:r>
            <a:endParaRPr lang="en-US" dirty="0">
              <a:solidFill>
                <a:srgbClr val="0070C0"/>
              </a:solidFill>
            </a:endParaRPr>
          </a:p>
          <a:p>
            <a:pPr marL="0" indent="0">
              <a:buNone/>
            </a:pPr>
            <a:r>
              <a:rPr lang="en-AU" sz="1600" dirty="0"/>
              <a:t>Students will develop an understanding of employability skills that will assist them to achieve the flexibility required for the workplaces of today and of the future. Students will learn to successfully plan and manage life transitions including post-school pathways.</a:t>
            </a:r>
            <a:endParaRPr lang="en-US" sz="1600" dirty="0"/>
          </a:p>
          <a:p>
            <a:endParaRPr lang="en-US" dirty="0"/>
          </a:p>
        </p:txBody>
      </p:sp>
      <p:pic>
        <p:nvPicPr>
          <p:cNvPr id="6" name="Picture 5">
            <a:extLst>
              <a:ext uri="{FF2B5EF4-FFF2-40B4-BE49-F238E27FC236}">
                <a16:creationId xmlns:a16="http://schemas.microsoft.com/office/drawing/2014/main" id="{3F0E1D8D-01BF-4E32-999F-B664D10284BC}"/>
              </a:ext>
            </a:extLst>
          </p:cNvPr>
          <p:cNvPicPr>
            <a:picLocks noChangeAspect="1"/>
          </p:cNvPicPr>
          <p:nvPr/>
        </p:nvPicPr>
        <p:blipFill>
          <a:blip r:embed="rId2"/>
          <a:stretch>
            <a:fillRect/>
          </a:stretch>
        </p:blipFill>
        <p:spPr>
          <a:xfrm>
            <a:off x="2454897" y="3045762"/>
            <a:ext cx="4010673" cy="1385887"/>
          </a:xfrm>
          <a:prstGeom prst="rect">
            <a:avLst/>
          </a:prstGeom>
        </p:spPr>
      </p:pic>
      <p:sp>
        <p:nvSpPr>
          <p:cNvPr id="5" name="Text Placeholder 3">
            <a:extLst>
              <a:ext uri="{FF2B5EF4-FFF2-40B4-BE49-F238E27FC236}">
                <a16:creationId xmlns:a16="http://schemas.microsoft.com/office/drawing/2014/main" id="{48D0FC41-183D-48FE-8422-388C6818600A}"/>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336B007A-5D02-4D70-B9E4-3DD540300AFC}"/>
              </a:ext>
            </a:extLst>
          </p:cNvPr>
          <p:cNvPicPr>
            <a:picLocks noChangeAspect="1"/>
          </p:cNvPicPr>
          <p:nvPr/>
        </p:nvPicPr>
        <p:blipFill>
          <a:blip r:embed="rId3"/>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5535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2FB79-8F0E-4BCF-9134-7A7863C47AFF}"/>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Technological and applied studies (TAS)</a:t>
            </a:r>
            <a:endParaRPr lang="en-US" dirty="0">
              <a:effectLst>
                <a:outerShdw blurRad="38100" dist="38100" dir="2700000" algn="tl">
                  <a:srgbClr val="000000">
                    <a:alpha val="43137"/>
                  </a:srgbClr>
                </a:outerShdw>
              </a:effectLst>
            </a:endParaRPr>
          </a:p>
          <a:p>
            <a:endParaRPr lang="en-AU" dirty="0"/>
          </a:p>
        </p:txBody>
      </p:sp>
      <p:sp>
        <p:nvSpPr>
          <p:cNvPr id="4" name="Text Placeholder 2">
            <a:extLst>
              <a:ext uri="{FF2B5EF4-FFF2-40B4-BE49-F238E27FC236}">
                <a16:creationId xmlns:a16="http://schemas.microsoft.com/office/drawing/2014/main" id="{4F3F1DCE-4E48-4803-97B7-53D0FD8B7508}"/>
              </a:ext>
            </a:extLst>
          </p:cNvPr>
          <p:cNvSpPr txBox="1">
            <a:spLocks/>
          </p:cNvSpPr>
          <p:nvPr/>
        </p:nvSpPr>
        <p:spPr>
          <a:xfrm>
            <a:off x="1046481" y="1790998"/>
            <a:ext cx="6766560" cy="27552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dirty="0"/>
          </a:p>
          <a:p>
            <a:pPr marL="0" indent="0">
              <a:buNone/>
            </a:pPr>
            <a:r>
              <a:rPr lang="en-AU" sz="1800" b="1" dirty="0">
                <a:solidFill>
                  <a:srgbClr val="0070C0"/>
                </a:solidFill>
              </a:rPr>
              <a:t>Design and Technology</a:t>
            </a:r>
            <a:endParaRPr lang="en-US" sz="1800" dirty="0">
              <a:solidFill>
                <a:srgbClr val="0070C0"/>
              </a:solidFill>
            </a:endParaRPr>
          </a:p>
          <a:p>
            <a:pPr marL="0" indent="0">
              <a:buNone/>
            </a:pPr>
            <a:r>
              <a:rPr lang="en-AU" sz="1600" dirty="0"/>
              <a:t>Students will  research and investigate existing solutions, analyse data and information in order to create innovative solutions to a range of design projects that are related to real-life contexts.</a:t>
            </a:r>
            <a:r>
              <a:rPr lang="en-US" sz="1600" dirty="0"/>
              <a:t>  </a:t>
            </a:r>
          </a:p>
          <a:p>
            <a:pPr marL="0" indent="0">
              <a:buNone/>
            </a:pPr>
            <a:endParaRPr lang="en-US" sz="2800" dirty="0"/>
          </a:p>
          <a:p>
            <a:endParaRPr lang="en-US" dirty="0"/>
          </a:p>
        </p:txBody>
      </p:sp>
      <p:sp>
        <p:nvSpPr>
          <p:cNvPr id="5" name="Text Placeholder 3">
            <a:extLst>
              <a:ext uri="{FF2B5EF4-FFF2-40B4-BE49-F238E27FC236}">
                <a16:creationId xmlns:a16="http://schemas.microsoft.com/office/drawing/2014/main" id="{DEB055EC-0AAF-44AC-8112-FBC709E65642}"/>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7" name="Picture 6">
            <a:extLst>
              <a:ext uri="{FF2B5EF4-FFF2-40B4-BE49-F238E27FC236}">
                <a16:creationId xmlns:a16="http://schemas.microsoft.com/office/drawing/2014/main" id="{11A5D133-4638-45A2-A14D-AD20434CB5E4}"/>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40349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2F16646-3F06-44A0-B4CE-65A01DBC34AD}"/>
              </a:ext>
            </a:extLst>
          </p:cNvPr>
          <p:cNvSpPr txBox="1">
            <a:spLocks/>
          </p:cNvSpPr>
          <p:nvPr/>
        </p:nvSpPr>
        <p:spPr>
          <a:xfrm>
            <a:off x="557212" y="1116301"/>
            <a:ext cx="8029575" cy="34048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00" b="1" dirty="0">
                <a:solidFill>
                  <a:srgbClr val="0070C0"/>
                </a:solidFill>
              </a:rPr>
              <a:t>Food Technology</a:t>
            </a:r>
            <a:endParaRPr lang="en-US" sz="1600" dirty="0">
              <a:solidFill>
                <a:srgbClr val="0070C0"/>
              </a:solidFill>
            </a:endParaRPr>
          </a:p>
          <a:p>
            <a:pPr marL="0" indent="0">
              <a:buNone/>
            </a:pPr>
            <a:r>
              <a:rPr lang="en-AU" sz="1600" dirty="0"/>
              <a:t>Students will explore food-related issues, nutrition principles and engage in a range of practical experiences. Students will identify the relationships between food habits, lifestyles and other factors that affect the health and wellbeing of Australians.</a:t>
            </a:r>
            <a:r>
              <a:rPr lang="en-US" sz="1600" dirty="0"/>
              <a:t>  </a:t>
            </a:r>
          </a:p>
          <a:p>
            <a:pPr marL="0" indent="0">
              <a:buNone/>
            </a:pPr>
            <a:r>
              <a:rPr lang="en-AU" sz="1600" b="1" dirty="0">
                <a:solidFill>
                  <a:srgbClr val="0070C0"/>
                </a:solidFill>
              </a:rPr>
              <a:t>Information and Software Technology</a:t>
            </a:r>
            <a:endParaRPr lang="en-US" sz="1600" dirty="0">
              <a:solidFill>
                <a:srgbClr val="0070C0"/>
              </a:solidFill>
            </a:endParaRPr>
          </a:p>
          <a:p>
            <a:pPr marL="0" indent="0">
              <a:buNone/>
            </a:pPr>
            <a:r>
              <a:rPr lang="en-AU" sz="1600" dirty="0"/>
              <a:t>Students will engage in processes of analysing, designing, producing, testing, documenting, implementing and evaluating information and software technology-based solutions. Practical projects will assist students in developing creative, critical and meta-cognitive thinking skills.</a:t>
            </a:r>
            <a:endParaRPr lang="en-US" dirty="0"/>
          </a:p>
          <a:p>
            <a:pPr marL="0" indent="0">
              <a:buNone/>
            </a:pPr>
            <a:r>
              <a:rPr lang="en-AU" sz="1600" b="1" dirty="0">
                <a:solidFill>
                  <a:srgbClr val="0070C0"/>
                </a:solidFill>
              </a:rPr>
              <a:t>Textiles and Design</a:t>
            </a:r>
            <a:endParaRPr lang="en-US" sz="1600" dirty="0">
              <a:solidFill>
                <a:srgbClr val="0070C0"/>
              </a:solidFill>
            </a:endParaRPr>
          </a:p>
          <a:p>
            <a:pPr marL="0" indent="0">
              <a:buNone/>
            </a:pPr>
            <a:r>
              <a:rPr lang="en-AU" sz="1600" dirty="0"/>
              <a:t>Students will develop knowledge about the properties, performance and uses of textiles. Textiles projects will enable students to developing skills in the manipulation and use of a range of textile materials, equipment and techniques.</a:t>
            </a:r>
            <a:r>
              <a:rPr lang="en-US" sz="1600" dirty="0"/>
              <a:t>  </a:t>
            </a:r>
          </a:p>
          <a:p>
            <a:endParaRPr lang="en-US" dirty="0"/>
          </a:p>
        </p:txBody>
      </p:sp>
      <p:sp>
        <p:nvSpPr>
          <p:cNvPr id="5" name="Text Placeholder 3">
            <a:extLst>
              <a:ext uri="{FF2B5EF4-FFF2-40B4-BE49-F238E27FC236}">
                <a16:creationId xmlns:a16="http://schemas.microsoft.com/office/drawing/2014/main" id="{86A1C101-5B59-4F3A-9487-7EDAC0862546}"/>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1EFFAF1D-CD81-4919-9584-DC9EFDB46090}"/>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26611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C5F577A-7248-438A-BC4D-20E415DDDAFB}"/>
              </a:ext>
            </a:extLst>
          </p:cNvPr>
          <p:cNvSpPr>
            <a:spLocks noGrp="1"/>
          </p:cNvSpPr>
          <p:nvPr>
            <p:ph type="body" sz="quarter" idx="11"/>
          </p:nvPr>
        </p:nvSpPr>
        <p:spPr>
          <a:xfrm>
            <a:off x="309563" y="1249363"/>
            <a:ext cx="8243887" cy="558800"/>
          </a:xfrm>
        </p:spPr>
        <p:txBody>
          <a:bodyPr/>
          <a:lstStyle/>
          <a:p>
            <a:r>
              <a:rPr lang="en-AU" dirty="0">
                <a:effectLst>
                  <a:outerShdw blurRad="38100" dist="38100" dir="2700000" algn="tl">
                    <a:srgbClr val="000000">
                      <a:alpha val="43137"/>
                    </a:srgbClr>
                  </a:outerShdw>
                </a:effectLst>
              </a:rPr>
              <a:t>What we will be talking about …</a:t>
            </a:r>
            <a:endParaRPr lang="en-US" dirty="0">
              <a:effectLst>
                <a:outerShdw blurRad="38100" dist="38100" dir="2700000" algn="tl">
                  <a:srgbClr val="000000">
                    <a:alpha val="43137"/>
                  </a:srgbClr>
                </a:outerShdw>
              </a:effectLst>
            </a:endParaRPr>
          </a:p>
        </p:txBody>
      </p:sp>
      <p:sp>
        <p:nvSpPr>
          <p:cNvPr id="5" name="Text Placeholder 2">
            <a:extLst>
              <a:ext uri="{FF2B5EF4-FFF2-40B4-BE49-F238E27FC236}">
                <a16:creationId xmlns:a16="http://schemas.microsoft.com/office/drawing/2014/main" id="{B891B07B-0BFB-4B5A-A794-72F1A0BA8760}"/>
              </a:ext>
            </a:extLst>
          </p:cNvPr>
          <p:cNvSpPr txBox="1">
            <a:spLocks/>
          </p:cNvSpPr>
          <p:nvPr/>
        </p:nvSpPr>
        <p:spPr>
          <a:xfrm>
            <a:off x="574833" y="2232513"/>
            <a:ext cx="8029575" cy="322103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42950" lvl="1" indent="-285750">
              <a:buFont typeface="Wingdings" panose="05000000000000000000" pitchFamily="2" charset="2"/>
              <a:buChar char="§"/>
            </a:pPr>
            <a:r>
              <a:rPr lang="en-AU" dirty="0"/>
              <a:t>Considerations for your study</a:t>
            </a:r>
          </a:p>
          <a:p>
            <a:pPr marL="742950" lvl="1" indent="-285750">
              <a:buFont typeface="Wingdings" panose="05000000000000000000" pitchFamily="2" charset="2"/>
              <a:buChar char="§"/>
            </a:pPr>
            <a:r>
              <a:rPr lang="en-AU" dirty="0"/>
              <a:t>The course of study in Stage 5</a:t>
            </a:r>
          </a:p>
          <a:p>
            <a:pPr marL="742950" lvl="1" indent="-285750">
              <a:buFont typeface="Wingdings" panose="05000000000000000000" pitchFamily="2" charset="2"/>
              <a:buChar char="§"/>
            </a:pPr>
            <a:r>
              <a:rPr lang="en-AU" dirty="0"/>
              <a:t>Choices you can make</a:t>
            </a:r>
          </a:p>
          <a:p>
            <a:pPr marL="742950" lvl="1" indent="-285750">
              <a:buFont typeface="Wingdings" panose="05000000000000000000" pitchFamily="2" charset="2"/>
              <a:buChar char="§"/>
            </a:pPr>
            <a:r>
              <a:rPr lang="en-AU" dirty="0" err="1"/>
              <a:t>NESA</a:t>
            </a:r>
            <a:r>
              <a:rPr lang="en-AU" dirty="0"/>
              <a:t> rules</a:t>
            </a:r>
          </a:p>
          <a:p>
            <a:pPr marL="742950" lvl="1" indent="-285750">
              <a:buFont typeface="Wingdings" panose="05000000000000000000" pitchFamily="2" charset="2"/>
              <a:buChar char="§"/>
            </a:pPr>
            <a:r>
              <a:rPr lang="en-AU" dirty="0"/>
              <a:t>Our expectations from you as a student of this school</a:t>
            </a:r>
          </a:p>
          <a:p>
            <a:pPr marL="742950" lvl="1" indent="-285750">
              <a:buFont typeface="Wingdings" panose="05000000000000000000" pitchFamily="2" charset="2"/>
              <a:buChar char="§"/>
            </a:pPr>
            <a:endParaRPr lang="en-AU" dirty="0"/>
          </a:p>
          <a:p>
            <a:endParaRPr lang="en-US" dirty="0"/>
          </a:p>
        </p:txBody>
      </p:sp>
      <p:sp>
        <p:nvSpPr>
          <p:cNvPr id="6" name="Text Placeholder 3">
            <a:extLst>
              <a:ext uri="{FF2B5EF4-FFF2-40B4-BE49-F238E27FC236}">
                <a16:creationId xmlns:a16="http://schemas.microsoft.com/office/drawing/2014/main" id="{D0AEA2CF-102D-4396-8CD6-2B0A265106F8}"/>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520E718F-6CB6-4AEB-AEFE-79A242C46497}"/>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8879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63B23-EE61-41CA-9749-05BDAFBBD973}"/>
              </a:ext>
            </a:extLst>
          </p:cNvPr>
          <p:cNvSpPr>
            <a:spLocks noGrp="1"/>
          </p:cNvSpPr>
          <p:nvPr>
            <p:ph type="body" sz="quarter" idx="11"/>
          </p:nvPr>
        </p:nvSpPr>
        <p:spPr/>
        <p:txBody>
          <a:bodyPr/>
          <a:lstStyle/>
          <a:p>
            <a:r>
              <a:rPr lang="en-AU" dirty="0"/>
              <a:t>Vocational Education and Training (VET)</a:t>
            </a:r>
          </a:p>
        </p:txBody>
      </p:sp>
      <p:sp>
        <p:nvSpPr>
          <p:cNvPr id="4" name="Text Placeholder 2">
            <a:extLst>
              <a:ext uri="{FF2B5EF4-FFF2-40B4-BE49-F238E27FC236}">
                <a16:creationId xmlns:a16="http://schemas.microsoft.com/office/drawing/2014/main" id="{E43F17C3-F5B2-45AE-A75A-9A06B243E5E2}"/>
              </a:ext>
            </a:extLst>
          </p:cNvPr>
          <p:cNvSpPr txBox="1">
            <a:spLocks/>
          </p:cNvSpPr>
          <p:nvPr/>
        </p:nvSpPr>
        <p:spPr>
          <a:xfrm>
            <a:off x="523113" y="1775774"/>
            <a:ext cx="7023907" cy="26416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b="1" dirty="0">
                <a:solidFill>
                  <a:srgbClr val="0070C0"/>
                </a:solidFill>
              </a:rPr>
              <a:t>Year 9- Retail Services</a:t>
            </a:r>
            <a:r>
              <a:rPr lang="en-US" sz="1400" b="1" dirty="0">
                <a:solidFill>
                  <a:srgbClr val="0070C0"/>
                </a:solidFill>
              </a:rPr>
              <a:t>  </a:t>
            </a:r>
            <a:r>
              <a:rPr lang="en-AU" sz="1400" i="1" dirty="0" err="1"/>
              <a:t>SIR10116</a:t>
            </a:r>
            <a:r>
              <a:rPr lang="en-AU" sz="1400" i="1" dirty="0"/>
              <a:t> Certificate I in Retail Services </a:t>
            </a:r>
            <a:endParaRPr lang="en-US" sz="1400" i="1" dirty="0"/>
          </a:p>
          <a:p>
            <a:pPr marL="0" indent="0">
              <a:buNone/>
            </a:pPr>
            <a:r>
              <a:rPr lang="en-AU" sz="1400" dirty="0"/>
              <a:t>This qualification reflects the role of individuals who complete  basic workplace tasks such as customer service, merchandising and operating the register.  It provides a pathway to work in a variety of retail industry sectors both small and large. </a:t>
            </a:r>
            <a:endParaRPr lang="en-US" sz="1400" dirty="0"/>
          </a:p>
          <a:p>
            <a:endParaRPr lang="en-AU" sz="1400" b="1" dirty="0">
              <a:solidFill>
                <a:srgbClr val="0070C0"/>
              </a:solidFill>
            </a:endParaRPr>
          </a:p>
          <a:p>
            <a:pPr marL="0" indent="0">
              <a:buNone/>
            </a:pPr>
            <a:r>
              <a:rPr lang="en-AU" sz="1400" b="1" dirty="0">
                <a:solidFill>
                  <a:srgbClr val="0070C0"/>
                </a:solidFill>
              </a:rPr>
              <a:t>Year 10- Business Services</a:t>
            </a:r>
            <a:r>
              <a:rPr lang="en-US" sz="1400" b="1" dirty="0">
                <a:solidFill>
                  <a:srgbClr val="0070C0"/>
                </a:solidFill>
              </a:rPr>
              <a:t>  </a:t>
            </a:r>
            <a:r>
              <a:rPr lang="en-AU" sz="1400" i="1" dirty="0" err="1"/>
              <a:t>BSB10115</a:t>
            </a:r>
            <a:r>
              <a:rPr lang="en-AU" sz="1400" i="1" dirty="0"/>
              <a:t>  Certificate I in Business Services</a:t>
            </a:r>
            <a:endParaRPr lang="en-US" sz="1400" i="1" dirty="0"/>
          </a:p>
          <a:p>
            <a:pPr marL="0" indent="0">
              <a:buNone/>
            </a:pPr>
            <a:r>
              <a:rPr lang="en-AU" sz="1400" dirty="0"/>
              <a:t>The Certificate I in Business allows you to develop and enhance an array of skills required for success in the workplace. Learn to effectively communicate with those around you and organise your time for efficiency. Develop valuable computing and keyboard skills and enhance your knowledge of workplace health and safety to better contribute to the wellbeing of yourself and others. </a:t>
            </a:r>
            <a:endParaRPr lang="en-US" sz="1400" dirty="0"/>
          </a:p>
          <a:p>
            <a:endParaRPr lang="en-US" dirty="0"/>
          </a:p>
        </p:txBody>
      </p:sp>
      <p:pic>
        <p:nvPicPr>
          <p:cNvPr id="8" name="Picture 7">
            <a:extLst>
              <a:ext uri="{FF2B5EF4-FFF2-40B4-BE49-F238E27FC236}">
                <a16:creationId xmlns:a16="http://schemas.microsoft.com/office/drawing/2014/main" id="{72452365-EB8C-43CC-A2CC-54304CC8202C}"/>
              </a:ext>
            </a:extLst>
          </p:cNvPr>
          <p:cNvPicPr>
            <a:picLocks noChangeAspect="1"/>
          </p:cNvPicPr>
          <p:nvPr/>
        </p:nvPicPr>
        <p:blipFill>
          <a:blip r:embed="rId3"/>
          <a:stretch>
            <a:fillRect/>
          </a:stretch>
        </p:blipFill>
        <p:spPr>
          <a:xfrm>
            <a:off x="7369587" y="1176383"/>
            <a:ext cx="1464469" cy="974537"/>
          </a:xfrm>
          <a:prstGeom prst="rect">
            <a:avLst/>
          </a:prstGeom>
        </p:spPr>
      </p:pic>
      <p:pic>
        <p:nvPicPr>
          <p:cNvPr id="12" name="Picture 11">
            <a:extLst>
              <a:ext uri="{FF2B5EF4-FFF2-40B4-BE49-F238E27FC236}">
                <a16:creationId xmlns:a16="http://schemas.microsoft.com/office/drawing/2014/main" id="{A557D3BC-8196-4254-A99E-04ECA7727047}"/>
              </a:ext>
            </a:extLst>
          </p:cNvPr>
          <p:cNvPicPr>
            <a:picLocks noChangeAspect="1"/>
          </p:cNvPicPr>
          <p:nvPr/>
        </p:nvPicPr>
        <p:blipFill>
          <a:blip r:embed="rId4"/>
          <a:stretch>
            <a:fillRect/>
          </a:stretch>
        </p:blipFill>
        <p:spPr>
          <a:xfrm>
            <a:off x="7411259" y="2334623"/>
            <a:ext cx="1381124" cy="919075"/>
          </a:xfrm>
          <a:prstGeom prst="rect">
            <a:avLst/>
          </a:prstGeom>
        </p:spPr>
      </p:pic>
      <p:pic>
        <p:nvPicPr>
          <p:cNvPr id="14" name="Picture 13">
            <a:extLst>
              <a:ext uri="{FF2B5EF4-FFF2-40B4-BE49-F238E27FC236}">
                <a16:creationId xmlns:a16="http://schemas.microsoft.com/office/drawing/2014/main" id="{2E8C92AA-35B5-4887-8273-CD8B50C41C42}"/>
              </a:ext>
            </a:extLst>
          </p:cNvPr>
          <p:cNvPicPr>
            <a:picLocks noChangeAspect="1"/>
          </p:cNvPicPr>
          <p:nvPr/>
        </p:nvPicPr>
        <p:blipFill>
          <a:blip r:embed="rId5"/>
          <a:stretch>
            <a:fillRect/>
          </a:stretch>
        </p:blipFill>
        <p:spPr>
          <a:xfrm>
            <a:off x="7589852" y="3370998"/>
            <a:ext cx="1023937" cy="1028508"/>
          </a:xfrm>
          <a:prstGeom prst="rect">
            <a:avLst/>
          </a:prstGeom>
        </p:spPr>
      </p:pic>
      <p:sp>
        <p:nvSpPr>
          <p:cNvPr id="9" name="Text Placeholder 3">
            <a:extLst>
              <a:ext uri="{FF2B5EF4-FFF2-40B4-BE49-F238E27FC236}">
                <a16:creationId xmlns:a16="http://schemas.microsoft.com/office/drawing/2014/main" id="{D5E89F20-8392-49A5-8D98-D6FF572389C6}"/>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5" name="Picture 4">
            <a:extLst>
              <a:ext uri="{FF2B5EF4-FFF2-40B4-BE49-F238E27FC236}">
                <a16:creationId xmlns:a16="http://schemas.microsoft.com/office/drawing/2014/main" id="{35AA9A7E-8462-43FF-8013-B1CC8D92A418}"/>
              </a:ext>
            </a:extLst>
          </p:cNvPr>
          <p:cNvPicPr>
            <a:picLocks noChangeAspect="1"/>
          </p:cNvPicPr>
          <p:nvPr/>
        </p:nvPicPr>
        <p:blipFill>
          <a:blip r:embed="rId6"/>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99916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623632B-BA65-497C-99B7-5B67B6D45A2D}"/>
              </a:ext>
            </a:extLst>
          </p:cNvPr>
          <p:cNvSpPr>
            <a:spLocks noGrp="1"/>
          </p:cNvSpPr>
          <p:nvPr>
            <p:ph type="body" sz="quarter" idx="11"/>
          </p:nvPr>
        </p:nvSpPr>
        <p:spPr>
          <a:xfrm>
            <a:off x="309563" y="1071880"/>
            <a:ext cx="8243887" cy="558800"/>
          </a:xfrm>
        </p:spPr>
        <p:txBody>
          <a:bodyPr/>
          <a:lstStyle/>
          <a:p>
            <a:r>
              <a:rPr lang="en-US" altLang="en-US" sz="2400" dirty="0">
                <a:effectLst>
                  <a:outerShdw blurRad="38100" dist="38100" dir="2700000" algn="tl">
                    <a:srgbClr val="C0C0C0"/>
                  </a:outerShdw>
                </a:effectLst>
                <a:cs typeface="Arial" pitchFamily="34" charset="0"/>
              </a:rPr>
              <a:t>Course Selection Considerations …</a:t>
            </a:r>
            <a:endParaRPr lang="en-AU" sz="2400" dirty="0"/>
          </a:p>
        </p:txBody>
      </p:sp>
      <p:sp>
        <p:nvSpPr>
          <p:cNvPr id="5" name="Text Placeholder 2">
            <a:extLst>
              <a:ext uri="{FF2B5EF4-FFF2-40B4-BE49-F238E27FC236}">
                <a16:creationId xmlns:a16="http://schemas.microsoft.com/office/drawing/2014/main" id="{3FC0C593-8974-4D2E-BCAF-028FBBCF01D4}"/>
              </a:ext>
            </a:extLst>
          </p:cNvPr>
          <p:cNvSpPr txBox="1">
            <a:spLocks/>
          </p:cNvSpPr>
          <p:nvPr/>
        </p:nvSpPr>
        <p:spPr>
          <a:xfrm>
            <a:off x="574833" y="1630680"/>
            <a:ext cx="8029575" cy="29541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1700" lvl="4" indent="-342900">
              <a:lnSpc>
                <a:spcPct val="150000"/>
              </a:lnSpc>
              <a:spcAft>
                <a:spcPts val="600"/>
              </a:spcAft>
            </a:pPr>
            <a:r>
              <a:rPr lang="en-US" altLang="en-US" sz="1400" dirty="0">
                <a:latin typeface="Helvetica" charset="0"/>
              </a:rPr>
              <a:t>Abilities and strengths</a:t>
            </a:r>
          </a:p>
          <a:p>
            <a:pPr marL="2171700" lvl="4" indent="-342900">
              <a:lnSpc>
                <a:spcPct val="150000"/>
              </a:lnSpc>
              <a:spcAft>
                <a:spcPts val="600"/>
              </a:spcAft>
            </a:pPr>
            <a:r>
              <a:rPr lang="en-US" altLang="en-US" sz="1400" dirty="0">
                <a:latin typeface="Helvetica" charset="0"/>
              </a:rPr>
              <a:t>Interests/Motivation/enjoyment</a:t>
            </a:r>
          </a:p>
          <a:p>
            <a:pPr marL="2171700" lvl="4" indent="-342900">
              <a:lnSpc>
                <a:spcPct val="150000"/>
              </a:lnSpc>
              <a:spcAft>
                <a:spcPts val="600"/>
              </a:spcAft>
            </a:pPr>
            <a:r>
              <a:rPr lang="en-US" altLang="en-US" sz="1400" dirty="0">
                <a:latin typeface="Helvetica" charset="0"/>
              </a:rPr>
              <a:t>Career aspirations and needs</a:t>
            </a:r>
          </a:p>
          <a:p>
            <a:pPr marL="2171700" lvl="4" indent="-342900">
              <a:lnSpc>
                <a:spcPct val="150000"/>
              </a:lnSpc>
              <a:spcAft>
                <a:spcPts val="600"/>
              </a:spcAft>
            </a:pPr>
            <a:r>
              <a:rPr lang="en-AU" altLang="en-US" sz="1400" dirty="0">
                <a:latin typeface="Helvetica" charset="0"/>
              </a:rPr>
              <a:t>Syllabus requirements - Practical/Major work components </a:t>
            </a:r>
          </a:p>
          <a:p>
            <a:pPr marL="2171700" lvl="4" indent="-342900">
              <a:lnSpc>
                <a:spcPct val="150000"/>
              </a:lnSpc>
              <a:spcAft>
                <a:spcPts val="600"/>
              </a:spcAft>
            </a:pPr>
            <a:r>
              <a:rPr lang="en-AU" altLang="en-US" sz="1400" dirty="0">
                <a:latin typeface="Helvetica" charset="0"/>
              </a:rPr>
              <a:t>Subject combinations</a:t>
            </a:r>
          </a:p>
          <a:p>
            <a:pPr marL="2171700" lvl="4" indent="-342900">
              <a:lnSpc>
                <a:spcPct val="150000"/>
              </a:lnSpc>
              <a:spcAft>
                <a:spcPts val="600"/>
              </a:spcAft>
            </a:pPr>
            <a:r>
              <a:rPr lang="en-AU" altLang="en-US" sz="1400" dirty="0">
                <a:latin typeface="Helvetica" charset="0"/>
              </a:rPr>
              <a:t>Other commitments outside of study</a:t>
            </a:r>
            <a:r>
              <a:rPr lang="en-AU" altLang="en-US" sz="2200" dirty="0">
                <a:latin typeface="Helvetica" charset="0"/>
              </a:rPr>
              <a:t> </a:t>
            </a:r>
          </a:p>
          <a:p>
            <a:endParaRPr lang="en-AU" dirty="0"/>
          </a:p>
        </p:txBody>
      </p:sp>
      <p:sp>
        <p:nvSpPr>
          <p:cNvPr id="6" name="Text Placeholder 3">
            <a:extLst>
              <a:ext uri="{FF2B5EF4-FFF2-40B4-BE49-F238E27FC236}">
                <a16:creationId xmlns:a16="http://schemas.microsoft.com/office/drawing/2014/main" id="{B1A4AE5A-4C63-4917-A788-6E588F51EBAC}"/>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7C252615-98A9-41F3-A9BF-40290A7EF38C}"/>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9340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B7FF12D-ABE5-4A52-A8EE-5023CEE86C70}"/>
              </a:ext>
            </a:extLst>
          </p:cNvPr>
          <p:cNvSpPr>
            <a:spLocks noGrp="1"/>
          </p:cNvSpPr>
          <p:nvPr>
            <p:ph type="body" sz="quarter" idx="11"/>
          </p:nvPr>
        </p:nvSpPr>
        <p:spPr>
          <a:xfrm>
            <a:off x="309944" y="1094816"/>
            <a:ext cx="8243887" cy="419024"/>
          </a:xfrm>
        </p:spPr>
        <p:txBody>
          <a:bodyPr/>
          <a:lstStyle/>
          <a:p>
            <a:r>
              <a:rPr lang="en-AU" sz="2000" dirty="0">
                <a:effectLst>
                  <a:outerShdw blurRad="38100" dist="38100" dir="2700000" algn="tl">
                    <a:srgbClr val="000000">
                      <a:alpha val="43137"/>
                    </a:srgbClr>
                  </a:outerShdw>
                </a:effectLst>
              </a:rPr>
              <a:t>Stage 5 Courses of study …</a:t>
            </a:r>
          </a:p>
        </p:txBody>
      </p:sp>
      <p:sp>
        <p:nvSpPr>
          <p:cNvPr id="5" name="Text Placeholder 2">
            <a:extLst>
              <a:ext uri="{FF2B5EF4-FFF2-40B4-BE49-F238E27FC236}">
                <a16:creationId xmlns:a16="http://schemas.microsoft.com/office/drawing/2014/main" id="{2D05649B-2912-49D9-B4CE-584D8BC14488}"/>
              </a:ext>
            </a:extLst>
          </p:cNvPr>
          <p:cNvSpPr txBox="1">
            <a:spLocks/>
          </p:cNvSpPr>
          <p:nvPr/>
        </p:nvSpPr>
        <p:spPr>
          <a:xfrm>
            <a:off x="538480" y="1569844"/>
            <a:ext cx="8029575" cy="411963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80000"/>
              </a:lnSpc>
              <a:spcBef>
                <a:spcPts val="1200"/>
              </a:spcBef>
              <a:spcAft>
                <a:spcPts val="600"/>
              </a:spcAft>
            </a:pPr>
            <a:r>
              <a:rPr lang="en-AU" altLang="en-US" sz="1600" dirty="0">
                <a:latin typeface="Helvetica" charset="0"/>
              </a:rPr>
              <a:t>Is moving to more specialised choices of study in some areas.</a:t>
            </a:r>
          </a:p>
          <a:p>
            <a:pPr marL="342900" indent="-342900">
              <a:lnSpc>
                <a:spcPct val="80000"/>
              </a:lnSpc>
              <a:spcBef>
                <a:spcPts val="1200"/>
              </a:spcBef>
              <a:spcAft>
                <a:spcPts val="600"/>
              </a:spcAft>
            </a:pPr>
            <a:r>
              <a:rPr lang="en-AU" altLang="en-US" sz="1600" dirty="0">
                <a:latin typeface="Helvetica" charset="0"/>
              </a:rPr>
              <a:t>Leads towards Stage 6 and the HSC.</a:t>
            </a:r>
          </a:p>
          <a:p>
            <a:pPr marL="342900" indent="-342900">
              <a:lnSpc>
                <a:spcPct val="80000"/>
              </a:lnSpc>
              <a:spcBef>
                <a:spcPts val="1200"/>
              </a:spcBef>
              <a:spcAft>
                <a:spcPts val="600"/>
              </a:spcAft>
            </a:pPr>
            <a:r>
              <a:rPr lang="en-GB" altLang="en-US" sz="1600" dirty="0">
                <a:latin typeface="Helvetica" charset="0"/>
              </a:rPr>
              <a:t>Focuses on growing students to be independent learners who can think and act for themselves.</a:t>
            </a:r>
          </a:p>
          <a:p>
            <a:pPr marL="342900" indent="-342900">
              <a:lnSpc>
                <a:spcPct val="80000"/>
              </a:lnSpc>
              <a:spcBef>
                <a:spcPts val="1200"/>
              </a:spcBef>
              <a:spcAft>
                <a:spcPts val="600"/>
              </a:spcAft>
            </a:pPr>
            <a:r>
              <a:rPr lang="en-GB" altLang="en-US" sz="1600" dirty="0">
                <a:latin typeface="Helvetica" charset="0"/>
              </a:rPr>
              <a:t>Refines literacy and numeracy skills to cope more independently.</a:t>
            </a:r>
          </a:p>
          <a:p>
            <a:pPr marL="342900" indent="-342900">
              <a:lnSpc>
                <a:spcPct val="80000"/>
              </a:lnSpc>
              <a:spcBef>
                <a:spcPts val="1200"/>
              </a:spcBef>
              <a:spcAft>
                <a:spcPts val="600"/>
              </a:spcAft>
            </a:pPr>
            <a:r>
              <a:rPr lang="en-GB" altLang="en-US" sz="1600" dirty="0">
                <a:latin typeface="Helvetica" charset="0"/>
              </a:rPr>
              <a:t>Moves closer to a more adult approach to learning giving students more individual responsibility.</a:t>
            </a:r>
          </a:p>
          <a:p>
            <a:pPr marL="342900" indent="-342900">
              <a:lnSpc>
                <a:spcPct val="80000"/>
              </a:lnSpc>
              <a:spcBef>
                <a:spcPts val="1200"/>
              </a:spcBef>
              <a:spcAft>
                <a:spcPts val="600"/>
              </a:spcAft>
            </a:pPr>
            <a:r>
              <a:rPr lang="en-GB" altLang="en-US" sz="1600" dirty="0">
                <a:latin typeface="Helvetica" charset="0"/>
              </a:rPr>
              <a:t>Leads to credentials that highlight records of achievement from </a:t>
            </a:r>
            <a:r>
              <a:rPr lang="en-GB" altLang="en-US" sz="1600" dirty="0" err="1">
                <a:latin typeface="Helvetica" charset="0"/>
              </a:rPr>
              <a:t>NESA</a:t>
            </a:r>
            <a:r>
              <a:rPr lang="en-GB" altLang="en-US" sz="1600" dirty="0">
                <a:latin typeface="Helvetica" charset="0"/>
              </a:rPr>
              <a:t> in Year 10, 11 and 12</a:t>
            </a:r>
            <a:endParaRPr lang="en-US" altLang="en-US" sz="1600" dirty="0">
              <a:latin typeface="Helvetica" charset="0"/>
            </a:endParaRPr>
          </a:p>
        </p:txBody>
      </p:sp>
      <p:sp>
        <p:nvSpPr>
          <p:cNvPr id="6" name="Text Placeholder 3">
            <a:extLst>
              <a:ext uri="{FF2B5EF4-FFF2-40B4-BE49-F238E27FC236}">
                <a16:creationId xmlns:a16="http://schemas.microsoft.com/office/drawing/2014/main" id="{58DC2C5B-905A-44C3-8BCD-3A8A0966602E}"/>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CC61A4F3-42C0-4FF4-B8AF-3C6DBC0056BC}"/>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35145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4DBF8D5-CCD8-4DEF-A4AC-7A12DC0D1339}"/>
              </a:ext>
            </a:extLst>
          </p:cNvPr>
          <p:cNvSpPr>
            <a:spLocks noGrp="1"/>
          </p:cNvSpPr>
          <p:nvPr>
            <p:ph type="body" sz="quarter" idx="11"/>
          </p:nvPr>
        </p:nvSpPr>
        <p:spPr>
          <a:xfrm>
            <a:off x="309563" y="1249363"/>
            <a:ext cx="8243887" cy="558800"/>
          </a:xfrm>
        </p:spPr>
        <p:txBody>
          <a:bodyPr/>
          <a:lstStyle/>
          <a:p>
            <a:r>
              <a:rPr lang="en-AU" sz="2800" dirty="0">
                <a:effectLst>
                  <a:outerShdw blurRad="38100" dist="38100" dir="2700000" algn="tl">
                    <a:srgbClr val="000000">
                      <a:alpha val="43137"/>
                    </a:srgbClr>
                  </a:outerShdw>
                </a:effectLst>
              </a:rPr>
              <a:t>Stage 5 Course Structure …</a:t>
            </a:r>
          </a:p>
        </p:txBody>
      </p:sp>
      <p:sp>
        <p:nvSpPr>
          <p:cNvPr id="5" name="Text Placeholder 2">
            <a:extLst>
              <a:ext uri="{FF2B5EF4-FFF2-40B4-BE49-F238E27FC236}">
                <a16:creationId xmlns:a16="http://schemas.microsoft.com/office/drawing/2014/main" id="{520F6287-7410-4EBD-ADF7-0C5D6FE30C95}"/>
              </a:ext>
            </a:extLst>
          </p:cNvPr>
          <p:cNvSpPr txBox="1">
            <a:spLocks/>
          </p:cNvSpPr>
          <p:nvPr/>
        </p:nvSpPr>
        <p:spPr>
          <a:xfrm>
            <a:off x="557212" y="1785089"/>
            <a:ext cx="8029575" cy="27791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defRPr/>
            </a:pPr>
            <a:r>
              <a:rPr lang="en-US" altLang="en-US" sz="2000" dirty="0">
                <a:latin typeface="Helvetica" panose="020B0604020202020204" pitchFamily="34" charset="0"/>
                <a:ea typeface="ＭＳ Ｐゴシック" pitchFamily="34" charset="-128"/>
                <a:cs typeface="Helvetica" panose="020B0604020202020204" pitchFamily="34" charset="0"/>
              </a:rPr>
              <a:t>Students must study the </a:t>
            </a:r>
            <a:r>
              <a:rPr lang="en-US" altLang="en-US" sz="2000" u="sng" dirty="0">
                <a:latin typeface="Helvetica" panose="020B0604020202020204" pitchFamily="34" charset="0"/>
                <a:ea typeface="ＭＳ Ｐゴシック" pitchFamily="34" charset="-128"/>
                <a:cs typeface="Helvetica" panose="020B0604020202020204" pitchFamily="34" charset="0"/>
              </a:rPr>
              <a:t>mandatory</a:t>
            </a:r>
            <a:r>
              <a:rPr lang="en-US" altLang="en-US" sz="2000" dirty="0">
                <a:latin typeface="Helvetica" panose="020B0604020202020204" pitchFamily="34" charset="0"/>
                <a:ea typeface="ＭＳ Ｐゴシック" pitchFamily="34" charset="-128"/>
                <a:cs typeface="Helvetica" panose="020B0604020202020204" pitchFamily="34" charset="0"/>
              </a:rPr>
              <a:t> subjects of …</a:t>
            </a:r>
          </a:p>
          <a:p>
            <a:pPr marL="1257300" lvl="2" indent="-342900">
              <a:spcBef>
                <a:spcPts val="1200"/>
              </a:spcBef>
              <a:defRPr/>
            </a:pPr>
            <a:r>
              <a:rPr lang="en-AU" altLang="en-US" sz="1600" dirty="0">
                <a:solidFill>
                  <a:srgbClr val="280070"/>
                </a:solidFill>
                <a:latin typeface="Helvetica" panose="020B0604020202020204" pitchFamily="34" charset="0"/>
                <a:ea typeface="ＭＳ Ｐゴシック" pitchFamily="34" charset="-128"/>
                <a:cs typeface="Helvetica" panose="020B0604020202020204" pitchFamily="34" charset="0"/>
              </a:rPr>
              <a:t>English</a:t>
            </a:r>
          </a:p>
          <a:p>
            <a:pPr marL="1257300" lvl="2" indent="-342900">
              <a:spcBef>
                <a:spcPts val="1200"/>
              </a:spcBef>
              <a:defRPr/>
            </a:pPr>
            <a:r>
              <a:rPr lang="en-AU" altLang="en-US" sz="1600" dirty="0">
                <a:solidFill>
                  <a:srgbClr val="280070"/>
                </a:solidFill>
                <a:latin typeface="Helvetica" panose="020B0604020202020204" pitchFamily="34" charset="0"/>
                <a:ea typeface="ＭＳ Ｐゴシック" pitchFamily="34" charset="-128"/>
                <a:cs typeface="Helvetica" panose="020B0604020202020204" pitchFamily="34" charset="0"/>
              </a:rPr>
              <a:t>Mathematics </a:t>
            </a:r>
          </a:p>
          <a:p>
            <a:pPr marL="1257300" lvl="2" indent="-342900">
              <a:spcBef>
                <a:spcPts val="1200"/>
              </a:spcBef>
              <a:defRPr/>
            </a:pPr>
            <a:r>
              <a:rPr lang="en-AU" altLang="en-US" sz="1600" dirty="0">
                <a:solidFill>
                  <a:srgbClr val="280070"/>
                </a:solidFill>
                <a:latin typeface="Helvetica" panose="020B0604020202020204" pitchFamily="34" charset="0"/>
                <a:ea typeface="ＭＳ Ｐゴシック" pitchFamily="34" charset="-128"/>
                <a:cs typeface="Helvetica" panose="020B0604020202020204" pitchFamily="34" charset="0"/>
              </a:rPr>
              <a:t>Science</a:t>
            </a:r>
          </a:p>
          <a:p>
            <a:pPr marL="1257300" lvl="2" indent="-342900">
              <a:spcBef>
                <a:spcPts val="1200"/>
              </a:spcBef>
              <a:defRPr/>
            </a:pPr>
            <a:r>
              <a:rPr lang="en-AU" altLang="en-US" sz="1600" dirty="0">
                <a:solidFill>
                  <a:srgbClr val="280070"/>
                </a:solidFill>
                <a:latin typeface="Helvetica" panose="020B0604020202020204" pitchFamily="34" charset="0"/>
                <a:ea typeface="ＭＳ Ｐゴシック" pitchFamily="34" charset="-128"/>
                <a:cs typeface="Helvetica" panose="020B0604020202020204" pitchFamily="34" charset="0"/>
              </a:rPr>
              <a:t>Human Society and its Environment - History and Geography</a:t>
            </a:r>
          </a:p>
          <a:p>
            <a:pPr marL="1257300" lvl="2" indent="-342900">
              <a:spcBef>
                <a:spcPts val="1200"/>
              </a:spcBef>
              <a:defRPr/>
            </a:pPr>
            <a:r>
              <a:rPr lang="en-AU" altLang="en-US" sz="1600" dirty="0" err="1">
                <a:solidFill>
                  <a:srgbClr val="280070"/>
                </a:solidFill>
                <a:latin typeface="Helvetica" panose="020B0604020202020204" pitchFamily="34" charset="0"/>
                <a:ea typeface="ＭＳ Ｐゴシック" pitchFamily="34" charset="-128"/>
                <a:cs typeface="Helvetica" panose="020B0604020202020204" pitchFamily="34" charset="0"/>
              </a:rPr>
              <a:t>PDHPE</a:t>
            </a:r>
            <a:r>
              <a:rPr lang="en-AU" altLang="en-US" sz="1600" dirty="0">
                <a:solidFill>
                  <a:srgbClr val="280070"/>
                </a:solidFill>
                <a:latin typeface="Helvetica" panose="020B0604020202020204" pitchFamily="34" charset="0"/>
                <a:ea typeface="ＭＳ Ｐゴシック" pitchFamily="34" charset="-128"/>
                <a:cs typeface="Helvetica" panose="020B0604020202020204" pitchFamily="34" charset="0"/>
              </a:rPr>
              <a:t> / Sport</a:t>
            </a:r>
          </a:p>
          <a:p>
            <a:pPr marL="800100" lvl="1" indent="-342900">
              <a:spcBef>
                <a:spcPts val="1200"/>
              </a:spcBef>
              <a:defRPr/>
            </a:pPr>
            <a:endParaRPr lang="en-US" altLang="en-US" sz="3400" dirty="0">
              <a:solidFill>
                <a:srgbClr val="280070"/>
              </a:solidFill>
              <a:latin typeface="Helvetica" panose="020B0604020202020204" pitchFamily="34" charset="0"/>
              <a:ea typeface="ＭＳ Ｐゴシック" pitchFamily="34" charset="-128"/>
              <a:cs typeface="Helvetica" panose="020B0604020202020204" pitchFamily="34" charset="0"/>
            </a:endParaRPr>
          </a:p>
          <a:p>
            <a:endParaRPr lang="en-AU" dirty="0"/>
          </a:p>
        </p:txBody>
      </p:sp>
      <p:sp>
        <p:nvSpPr>
          <p:cNvPr id="6" name="Text Placeholder 3">
            <a:extLst>
              <a:ext uri="{FF2B5EF4-FFF2-40B4-BE49-F238E27FC236}">
                <a16:creationId xmlns:a16="http://schemas.microsoft.com/office/drawing/2014/main" id="{13EC34D0-68F4-46D9-8402-C379E94E396F}"/>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2DA587F7-58F5-400D-BD97-DF7080B838EB}"/>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0947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6AB92A2-6C23-45C8-BC9A-D16EDD21DD8B}"/>
              </a:ext>
            </a:extLst>
          </p:cNvPr>
          <p:cNvSpPr>
            <a:spLocks noGrp="1"/>
          </p:cNvSpPr>
          <p:nvPr>
            <p:ph type="body" sz="quarter" idx="14"/>
          </p:nvPr>
        </p:nvSpPr>
        <p:spPr>
          <a:xfrm>
            <a:off x="309563" y="1166132"/>
            <a:ext cx="8102600" cy="558800"/>
          </a:xfrm>
        </p:spPr>
        <p:txBody>
          <a:bodyPr/>
          <a:lstStyle/>
          <a:p>
            <a:pPr>
              <a:spcBef>
                <a:spcPts val="1800"/>
              </a:spcBef>
              <a:spcAft>
                <a:spcPts val="600"/>
              </a:spcAft>
              <a:defRPr/>
            </a:pPr>
            <a:r>
              <a:rPr lang="en-AU" altLang="en-US" sz="1800" b="1"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S</a:t>
            </a:r>
            <a:r>
              <a:rPr lang="en-US" altLang="en-US" sz="1800" b="1" dirty="0" err="1">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tudents</a:t>
            </a:r>
            <a:r>
              <a:rPr lang="en-US" altLang="en-US" sz="1800" b="1"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 in Stage 5 must choose at least </a:t>
            </a:r>
            <a:r>
              <a:rPr lang="en-US" altLang="en-US" sz="1800" b="1" u="sng"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TWO</a:t>
            </a:r>
            <a:r>
              <a:rPr lang="en-US" altLang="en-US" sz="1800" b="1"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 elective subjects …</a:t>
            </a:r>
          </a:p>
          <a:p>
            <a:pPr marL="285750" indent="-285750">
              <a:spcBef>
                <a:spcPts val="400"/>
              </a:spcBef>
              <a:buFont typeface="Arial" panose="020B0604020202020204" pitchFamily="34" charset="0"/>
              <a:buChar char="•"/>
            </a:pPr>
            <a:endParaRPr lang="en-AU" sz="1400" b="0" dirty="0">
              <a:solidFill>
                <a:srgbClr val="002060"/>
              </a:solidFill>
            </a:endParaRPr>
          </a:p>
          <a:p>
            <a:pPr marL="285750" indent="-285750">
              <a:spcBef>
                <a:spcPts val="400"/>
              </a:spcBef>
              <a:buFont typeface="Arial" panose="020B0604020202020204" pitchFamily="34" charset="0"/>
              <a:buChar char="•"/>
            </a:pPr>
            <a:r>
              <a:rPr lang="en-AU" sz="1400" b="0" dirty="0">
                <a:solidFill>
                  <a:srgbClr val="002060"/>
                </a:solidFill>
              </a:rPr>
              <a:t>Child studies</a:t>
            </a:r>
          </a:p>
          <a:p>
            <a:pPr marL="285750" indent="-285750">
              <a:spcBef>
                <a:spcPts val="400"/>
              </a:spcBef>
              <a:buFont typeface="Arial" panose="020B0604020202020204" pitchFamily="34" charset="0"/>
              <a:buChar char="•"/>
            </a:pPr>
            <a:r>
              <a:rPr lang="en-AU" sz="1400" b="0" dirty="0">
                <a:solidFill>
                  <a:srgbClr val="002060"/>
                </a:solidFill>
              </a:rPr>
              <a:t>Commerce</a:t>
            </a:r>
          </a:p>
          <a:p>
            <a:pPr marL="285750" indent="-285750">
              <a:spcBef>
                <a:spcPts val="400"/>
              </a:spcBef>
              <a:buFont typeface="Arial" panose="020B0604020202020204" pitchFamily="34" charset="0"/>
              <a:buChar char="•"/>
            </a:pPr>
            <a:r>
              <a:rPr lang="en-AU" sz="1400" b="0" dirty="0">
                <a:solidFill>
                  <a:srgbClr val="002060"/>
                </a:solidFill>
              </a:rPr>
              <a:t>Dance</a:t>
            </a:r>
          </a:p>
          <a:p>
            <a:pPr marL="285750" indent="-285750">
              <a:spcBef>
                <a:spcPts val="400"/>
              </a:spcBef>
              <a:buFont typeface="Arial" panose="020B0604020202020204" pitchFamily="34" charset="0"/>
              <a:buChar char="•"/>
            </a:pPr>
            <a:r>
              <a:rPr lang="en-AU" sz="1400" b="0" dirty="0">
                <a:solidFill>
                  <a:srgbClr val="002060"/>
                </a:solidFill>
              </a:rPr>
              <a:t>Design and Technology</a:t>
            </a:r>
          </a:p>
          <a:p>
            <a:pPr marL="285750" indent="-285750">
              <a:spcBef>
                <a:spcPts val="400"/>
              </a:spcBef>
              <a:buFont typeface="Arial" panose="020B0604020202020204" pitchFamily="34" charset="0"/>
              <a:buChar char="•"/>
            </a:pPr>
            <a:r>
              <a:rPr lang="en-AU" sz="1400" b="0" dirty="0">
                <a:solidFill>
                  <a:srgbClr val="002060"/>
                </a:solidFill>
              </a:rPr>
              <a:t>Drama</a:t>
            </a:r>
          </a:p>
          <a:p>
            <a:pPr marL="285750" indent="-285750">
              <a:spcBef>
                <a:spcPts val="400"/>
              </a:spcBef>
              <a:buFont typeface="Arial" panose="020B0604020202020204" pitchFamily="34" charset="0"/>
              <a:buChar char="•"/>
            </a:pPr>
            <a:r>
              <a:rPr lang="en-AU" sz="1400" b="0" dirty="0">
                <a:solidFill>
                  <a:srgbClr val="002060"/>
                </a:solidFill>
              </a:rPr>
              <a:t>Food Technology</a:t>
            </a:r>
          </a:p>
          <a:p>
            <a:pPr marL="285750" indent="-285750">
              <a:spcBef>
                <a:spcPts val="400"/>
              </a:spcBef>
              <a:buFont typeface="Arial" panose="020B0604020202020204" pitchFamily="34" charset="0"/>
              <a:buChar char="•"/>
            </a:pPr>
            <a:r>
              <a:rPr lang="en-AU" sz="1400" b="0" dirty="0">
                <a:solidFill>
                  <a:srgbClr val="002060"/>
                </a:solidFill>
              </a:rPr>
              <a:t>Geography Elective</a:t>
            </a:r>
          </a:p>
          <a:p>
            <a:pPr marL="285750" indent="-285750">
              <a:spcBef>
                <a:spcPts val="400"/>
              </a:spcBef>
              <a:buFont typeface="Arial" panose="020B0604020202020204" pitchFamily="34" charset="0"/>
              <a:buChar char="•"/>
            </a:pPr>
            <a:r>
              <a:rPr lang="en-AU" sz="1400" b="0" dirty="0">
                <a:solidFill>
                  <a:srgbClr val="002060"/>
                </a:solidFill>
              </a:rPr>
              <a:t>History Elective</a:t>
            </a:r>
          </a:p>
          <a:p>
            <a:pPr marL="285750" indent="-285750">
              <a:spcBef>
                <a:spcPts val="400"/>
              </a:spcBef>
              <a:buFont typeface="Arial" panose="020B0604020202020204" pitchFamily="34" charset="0"/>
              <a:buChar char="•"/>
            </a:pPr>
            <a:r>
              <a:rPr lang="en-AU" sz="1400" b="0" dirty="0">
                <a:solidFill>
                  <a:srgbClr val="002060"/>
                </a:solidFill>
              </a:rPr>
              <a:t>Industrial Technology Timber</a:t>
            </a:r>
          </a:p>
          <a:p>
            <a:pPr marL="285750" indent="-285750">
              <a:spcBef>
                <a:spcPts val="400"/>
              </a:spcBef>
              <a:buFont typeface="Arial" panose="020B0604020202020204" pitchFamily="34" charset="0"/>
              <a:buChar char="•"/>
            </a:pPr>
            <a:r>
              <a:rPr lang="en-AU" sz="1400" b="0" dirty="0">
                <a:solidFill>
                  <a:srgbClr val="002060"/>
                </a:solidFill>
              </a:rPr>
              <a:t>Information and Software Technology</a:t>
            </a:r>
            <a:endParaRPr lang="en-US" altLang="en-US" sz="1400" b="0" dirty="0">
              <a:solidFill>
                <a:srgbClr val="002060"/>
              </a:solidFill>
              <a:latin typeface="Helvetica" pitchFamily="34" charset="0"/>
              <a:ea typeface="ＭＳ Ｐゴシック" pitchFamily="34" charset="-128"/>
              <a:cs typeface="Helvetica" pitchFamily="34" charset="0"/>
            </a:endParaRPr>
          </a:p>
          <a:p>
            <a:endParaRPr lang="en-AU" dirty="0"/>
          </a:p>
        </p:txBody>
      </p:sp>
      <p:sp>
        <p:nvSpPr>
          <p:cNvPr id="9" name="Text Placeholder 3">
            <a:extLst>
              <a:ext uri="{FF2B5EF4-FFF2-40B4-BE49-F238E27FC236}">
                <a16:creationId xmlns:a16="http://schemas.microsoft.com/office/drawing/2014/main" id="{FE778F87-255E-4EE7-9BE5-43D5F892731D}"/>
              </a:ext>
            </a:extLst>
          </p:cNvPr>
          <p:cNvSpPr txBox="1">
            <a:spLocks/>
          </p:cNvSpPr>
          <p:nvPr/>
        </p:nvSpPr>
        <p:spPr>
          <a:xfrm>
            <a:off x="4360863" y="1734345"/>
            <a:ext cx="3417976" cy="2560966"/>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kern="1200">
                <a:solidFill>
                  <a:schemeClr val="tx1">
                    <a:lumMod val="50000"/>
                  </a:schemeClr>
                </a:solidFill>
                <a:latin typeface="Arial" charset="0"/>
                <a:ea typeface="Arial" charset="0"/>
                <a:cs typeface="Arial" charset="0"/>
              </a:defRPr>
            </a:lvl1pPr>
            <a:lvl2pPr marL="4572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charset="0"/>
                <a:ea typeface="Arial" charset="0"/>
                <a:cs typeface="Arial" charset="0"/>
              </a:defRPr>
            </a:lvl2pPr>
            <a:lvl3pPr marL="914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charset="0"/>
                <a:ea typeface="Arial" charset="0"/>
                <a:cs typeface="Arial" charset="0"/>
              </a:defRPr>
            </a:lvl3pPr>
            <a:lvl4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charset="0"/>
                <a:ea typeface="Arial" charset="0"/>
                <a:cs typeface="Arial" charset="0"/>
              </a:defRPr>
            </a:lvl4pPr>
            <a:lvl5pPr marL="18288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AU" sz="1400" dirty="0">
                <a:solidFill>
                  <a:srgbClr val="002060"/>
                </a:solidFill>
              </a:rPr>
              <a:t>Languages – </a:t>
            </a:r>
            <a:r>
              <a:rPr lang="en-AU" sz="1400" i="1" dirty="0">
                <a:solidFill>
                  <a:srgbClr val="002060"/>
                </a:solidFill>
              </a:rPr>
              <a:t>French, Italian, Spanish</a:t>
            </a:r>
          </a:p>
          <a:p>
            <a:pPr marL="285750" indent="-285750">
              <a:buFont typeface="Arial" panose="020B0604020202020204" pitchFamily="34" charset="0"/>
              <a:buChar char="•"/>
            </a:pPr>
            <a:r>
              <a:rPr lang="en-AU" sz="1400" dirty="0">
                <a:solidFill>
                  <a:srgbClr val="002060"/>
                </a:solidFill>
              </a:rPr>
              <a:t>Music</a:t>
            </a:r>
          </a:p>
          <a:p>
            <a:pPr marL="285750" indent="-285750">
              <a:spcBef>
                <a:spcPts val="400"/>
              </a:spcBef>
              <a:buFont typeface="Arial" panose="020B0604020202020204" pitchFamily="34" charset="0"/>
              <a:buChar char="•"/>
            </a:pPr>
            <a:r>
              <a:rPr lang="en-AU" sz="1400" dirty="0">
                <a:solidFill>
                  <a:srgbClr val="002060"/>
                </a:solidFill>
              </a:rPr>
              <a:t>Photographic and Digital Media</a:t>
            </a:r>
          </a:p>
          <a:p>
            <a:pPr marL="285750" indent="-285750">
              <a:buFont typeface="Arial" panose="020B0604020202020204" pitchFamily="34" charset="0"/>
              <a:buChar char="•"/>
            </a:pPr>
            <a:r>
              <a:rPr lang="en-AU" sz="1400" dirty="0">
                <a:solidFill>
                  <a:srgbClr val="002060"/>
                </a:solidFill>
              </a:rPr>
              <a:t>Physical activity and Sport</a:t>
            </a:r>
          </a:p>
          <a:p>
            <a:pPr marL="285750" indent="-285750">
              <a:buFont typeface="Arial" panose="020B0604020202020204" pitchFamily="34" charset="0"/>
              <a:buChar char="•"/>
            </a:pPr>
            <a:r>
              <a:rPr lang="en-AU" sz="1400" dirty="0">
                <a:solidFill>
                  <a:srgbClr val="002060"/>
                </a:solidFill>
              </a:rPr>
              <a:t>Textiles Technology</a:t>
            </a:r>
          </a:p>
          <a:p>
            <a:pPr marL="285750" indent="-285750">
              <a:buFont typeface="Arial" panose="020B0604020202020204" pitchFamily="34" charset="0"/>
              <a:buChar char="•"/>
            </a:pPr>
            <a:r>
              <a:rPr lang="en-AU" sz="1400" dirty="0">
                <a:solidFill>
                  <a:srgbClr val="002060"/>
                </a:solidFill>
              </a:rPr>
              <a:t>Visual Arts Visual Design</a:t>
            </a:r>
          </a:p>
          <a:p>
            <a:pPr marL="285750" indent="-285750">
              <a:buFont typeface="Arial" panose="020B0604020202020204" pitchFamily="34" charset="0"/>
              <a:buChar char="•"/>
            </a:pPr>
            <a:r>
              <a:rPr lang="en-AU" sz="1400" dirty="0">
                <a:solidFill>
                  <a:srgbClr val="002060"/>
                </a:solidFill>
              </a:rPr>
              <a:t>Work Education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5" name="Text Placeholder 3">
            <a:extLst>
              <a:ext uri="{FF2B5EF4-FFF2-40B4-BE49-F238E27FC236}">
                <a16:creationId xmlns:a16="http://schemas.microsoft.com/office/drawing/2014/main" id="{8037AF6A-F52D-4D38-9E05-48E95DAC0C71}"/>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986FE04D-7AA5-43BA-A923-0569DA96CDA0}"/>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12420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additive="base">
                                        <p:cTn id="22"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1A3C668-49CA-4F1E-B65A-3209FB0DAED0}"/>
              </a:ext>
            </a:extLst>
          </p:cNvPr>
          <p:cNvSpPr>
            <a:spLocks noGrp="1"/>
          </p:cNvSpPr>
          <p:nvPr>
            <p:ph type="body" sz="quarter" idx="11"/>
          </p:nvPr>
        </p:nvSpPr>
        <p:spPr>
          <a:xfrm>
            <a:off x="309563" y="1205589"/>
            <a:ext cx="8243887" cy="422173"/>
          </a:xfrm>
        </p:spPr>
        <p:txBody>
          <a:bodyPr/>
          <a:lstStyle/>
          <a:p>
            <a:pPr>
              <a:spcBef>
                <a:spcPts val="1800"/>
              </a:spcBef>
              <a:spcAft>
                <a:spcPts val="600"/>
              </a:spcAft>
              <a:defRPr/>
            </a:pPr>
            <a:r>
              <a:rPr lang="en-AU" sz="2000" dirty="0">
                <a:effectLst>
                  <a:outerShdw blurRad="38100" dist="38100" dir="2700000" algn="tl">
                    <a:srgbClr val="000000">
                      <a:alpha val="43137"/>
                    </a:srgbClr>
                  </a:outerShdw>
                </a:effectLst>
              </a:rPr>
              <a:t>Other choices may include …</a:t>
            </a:r>
          </a:p>
          <a:p>
            <a:pPr>
              <a:spcBef>
                <a:spcPts val="0"/>
              </a:spcBef>
              <a:spcAft>
                <a:spcPts val="0"/>
              </a:spcAft>
              <a:defRPr/>
            </a:pPr>
            <a:endParaRPr lang="en-AU" altLang="en-US" sz="1800" dirty="0">
              <a:latin typeface="Arial" panose="020B0604020202020204" pitchFamily="34" charset="0"/>
              <a:ea typeface="ＭＳ Ｐゴシック" pitchFamily="34" charset="-128"/>
              <a:cs typeface="Arial" panose="020B0604020202020204" pitchFamily="34" charset="0"/>
            </a:endParaRPr>
          </a:p>
          <a:p>
            <a:pPr>
              <a:spcBef>
                <a:spcPts val="0"/>
              </a:spcBef>
              <a:spcAft>
                <a:spcPts val="0"/>
              </a:spcAft>
              <a:defRPr/>
            </a:pPr>
            <a:r>
              <a:rPr lang="en-AU" altLang="en-US" sz="1600" dirty="0">
                <a:latin typeface="Arial" panose="020B0604020202020204" pitchFamily="34" charset="0"/>
                <a:ea typeface="ＭＳ Ｐゴシック" pitchFamily="34" charset="-128"/>
                <a:cs typeface="Arial" panose="020B0604020202020204" pitchFamily="34" charset="0"/>
              </a:rPr>
              <a:t>Vocational Education qualifications of …</a:t>
            </a:r>
          </a:p>
          <a:p>
            <a:pPr>
              <a:spcBef>
                <a:spcPts val="0"/>
              </a:spcBef>
              <a:spcAft>
                <a:spcPts val="0"/>
              </a:spcAft>
              <a:defRPr/>
            </a:pPr>
            <a:endParaRPr lang="en-US" altLang="en-US" sz="2000" dirty="0">
              <a:latin typeface="Arial" panose="020B0604020202020204" pitchFamily="34" charset="0"/>
              <a:ea typeface="ＭＳ Ｐゴシック" pitchFamily="34" charset="-128"/>
              <a:cs typeface="Arial" panose="020B0604020202020204" pitchFamily="34" charset="0"/>
            </a:endParaRPr>
          </a:p>
          <a:p>
            <a:pPr marL="800100" lvl="1" indent="-342900">
              <a:spcBef>
                <a:spcPts val="0"/>
              </a:spcBef>
              <a:buFont typeface="Arial" panose="020B0604020202020204" pitchFamily="34" charset="0"/>
              <a:buChar char="•"/>
              <a:defRPr/>
            </a:pPr>
            <a:r>
              <a:rPr lang="en-US" altLang="en-US" sz="1600" dirty="0">
                <a:latin typeface="Arial" panose="020B0604020202020204" pitchFamily="34" charset="0"/>
                <a:ea typeface="ＭＳ Ｐゴシック" pitchFamily="34" charset="-128"/>
                <a:cs typeface="Arial" panose="020B0604020202020204" pitchFamily="34" charset="0"/>
              </a:rPr>
              <a:t>Business Services</a:t>
            </a:r>
            <a:endParaRPr lang="en-US" altLang="en-US" sz="1600" b="1" dirty="0">
              <a:solidFill>
                <a:srgbClr val="280070"/>
              </a:solidFill>
              <a:latin typeface="Arial" panose="020B0604020202020204" pitchFamily="34" charset="0"/>
              <a:ea typeface="ＭＳ Ｐゴシック" pitchFamily="34" charset="-128"/>
              <a:cs typeface="Arial" panose="020B0604020202020204" pitchFamily="34" charset="0"/>
            </a:endParaRPr>
          </a:p>
          <a:p>
            <a:pPr>
              <a:spcBef>
                <a:spcPts val="0"/>
              </a:spcBef>
              <a:spcAft>
                <a:spcPts val="0"/>
              </a:spcAft>
              <a:defRPr/>
            </a:pPr>
            <a:endParaRPr lang="en-US" altLang="en-US" sz="1600" dirty="0">
              <a:latin typeface="Arial" panose="020B0604020202020204" pitchFamily="34" charset="0"/>
              <a:ea typeface="ＭＳ Ｐゴシック" pitchFamily="34" charset="-128"/>
              <a:cs typeface="Arial" panose="020B0604020202020204" pitchFamily="34" charset="0"/>
            </a:endParaRPr>
          </a:p>
          <a:p>
            <a:pPr marL="800100" lvl="1" indent="-342900">
              <a:spcBef>
                <a:spcPts val="0"/>
              </a:spcBef>
              <a:buFont typeface="Arial" panose="020B0604020202020204" pitchFamily="34" charset="0"/>
              <a:buChar char="•"/>
              <a:defRPr/>
            </a:pPr>
            <a:r>
              <a:rPr lang="en-US" altLang="en-US" sz="1600" dirty="0">
                <a:latin typeface="Arial" panose="020B0604020202020204" pitchFamily="34" charset="0"/>
                <a:ea typeface="ＭＳ Ｐゴシック" pitchFamily="34" charset="-128"/>
                <a:cs typeface="Arial" panose="020B0604020202020204" pitchFamily="34" charset="0"/>
              </a:rPr>
              <a:t>Retail Services</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a:spcBef>
                <a:spcPts val="0"/>
              </a:spcBef>
              <a:spcAft>
                <a:spcPts val="0"/>
              </a:spcAft>
              <a:defRPr/>
            </a:pPr>
            <a:r>
              <a:rPr lang="en-US" altLang="en-US" sz="1600" dirty="0">
                <a:latin typeface="Helvetica" panose="020B0604020202020204" pitchFamily="34" charset="0"/>
                <a:ea typeface="ＭＳ Ｐゴシック" pitchFamily="34" charset="-128"/>
                <a:cs typeface="Helvetica" panose="020B0604020202020204" pitchFamily="34" charset="0"/>
              </a:rPr>
              <a:t>In addition …</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buFont typeface="Arial" panose="020B0604020202020204" pitchFamily="34" charset="0"/>
              <a:buChar char="•"/>
              <a:defRPr/>
            </a:pPr>
            <a:r>
              <a:rPr lang="en-AU" sz="1600" dirty="0">
                <a:latin typeface="Helvetica" panose="020B0604020202020204" pitchFamily="34" charset="0"/>
                <a:ea typeface="ＭＳ Ｐゴシック" pitchFamily="34" charset="-128"/>
              </a:rPr>
              <a:t>Students may choose to study a language at the Saturday School of Community Languages on a Saturday morning</a:t>
            </a:r>
            <a:endParaRPr lang="en-US" altLang="en-US" sz="1800" b="1"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5" name="Text Placeholder 3">
            <a:extLst>
              <a:ext uri="{FF2B5EF4-FFF2-40B4-BE49-F238E27FC236}">
                <a16:creationId xmlns:a16="http://schemas.microsoft.com/office/drawing/2014/main" id="{2E81D1BF-3185-4A1E-A333-CA3DEEC4A930}"/>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2" name="Picture 1">
            <a:extLst>
              <a:ext uri="{FF2B5EF4-FFF2-40B4-BE49-F238E27FC236}">
                <a16:creationId xmlns:a16="http://schemas.microsoft.com/office/drawing/2014/main" id="{14FB15E8-0225-4103-8443-5BC8D88BFE78}"/>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29519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807C9-CF0D-4F6E-8607-C07CF8EF9C09}"/>
              </a:ext>
            </a:extLst>
          </p:cNvPr>
          <p:cNvSpPr>
            <a:spLocks noGrp="1"/>
          </p:cNvSpPr>
          <p:nvPr>
            <p:ph type="body" sz="quarter" idx="11"/>
          </p:nvPr>
        </p:nvSpPr>
        <p:spPr/>
        <p:txBody>
          <a:bodyPr/>
          <a:lstStyle/>
          <a:p>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 …</a:t>
            </a:r>
          </a:p>
          <a:p>
            <a:endParaRPr lang="en-AU" dirty="0"/>
          </a:p>
        </p:txBody>
      </p:sp>
      <p:sp>
        <p:nvSpPr>
          <p:cNvPr id="4" name="Text Placeholder 2">
            <a:extLst>
              <a:ext uri="{FF2B5EF4-FFF2-40B4-BE49-F238E27FC236}">
                <a16:creationId xmlns:a16="http://schemas.microsoft.com/office/drawing/2014/main" id="{D06FD736-BAB4-4DBB-8694-56051F9F4B03}"/>
              </a:ext>
            </a:extLst>
          </p:cNvPr>
          <p:cNvSpPr txBox="1">
            <a:spLocks/>
          </p:cNvSpPr>
          <p:nvPr/>
        </p:nvSpPr>
        <p:spPr>
          <a:xfrm>
            <a:off x="450771" y="1821031"/>
            <a:ext cx="8242458" cy="302995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1800"/>
              </a:spcBef>
              <a:spcAft>
                <a:spcPts val="600"/>
              </a:spcAft>
              <a:defRPr/>
            </a:pPr>
            <a:r>
              <a:rPr lang="en-AU" altLang="en-US" sz="2000" b="1" dirty="0">
                <a:latin typeface="Helvetica" pitchFamily="34" charset="0"/>
                <a:ea typeface="ＭＳ Ｐゴシック" pitchFamily="34" charset="-128"/>
                <a:cs typeface="Helvetica" pitchFamily="34" charset="0"/>
              </a:rPr>
              <a:t>Students must</a:t>
            </a:r>
            <a:r>
              <a:rPr lang="en-AU" altLang="en-US" sz="2000" dirty="0">
                <a:latin typeface="Helvetica" pitchFamily="34" charset="0"/>
                <a:ea typeface="ＭＳ Ｐゴシック" pitchFamily="34" charset="-128"/>
                <a:cs typeface="Helvetica" pitchFamily="34" charset="0"/>
              </a:rPr>
              <a:t> …</a:t>
            </a:r>
          </a:p>
          <a:p>
            <a:pPr marL="622300" lvl="1" indent="-266700">
              <a:spcBef>
                <a:spcPts val="1200"/>
              </a:spcBef>
              <a:buFont typeface="Arial" charset="0"/>
              <a:buChar char="•"/>
              <a:defRPr/>
            </a:pPr>
            <a:r>
              <a:rPr lang="en-AU" altLang="en-US" sz="2000" b="1" dirty="0">
                <a:solidFill>
                  <a:srgbClr val="280070"/>
                </a:solidFill>
                <a:latin typeface="Helvetica" pitchFamily="34" charset="0"/>
                <a:ea typeface="ＭＳ Ｐゴシック" pitchFamily="34" charset="-128"/>
                <a:cs typeface="Helvetica" pitchFamily="34" charset="0"/>
              </a:rPr>
              <a:t>follow the course </a:t>
            </a:r>
            <a:r>
              <a:rPr lang="en-AU" altLang="en-US" sz="2000" dirty="0">
                <a:latin typeface="Helvetica" pitchFamily="34" charset="0"/>
                <a:ea typeface="ＭＳ Ｐゴシック" pitchFamily="34" charset="-128"/>
                <a:cs typeface="Helvetica" pitchFamily="34" charset="0"/>
              </a:rPr>
              <a:t>developed or endorsed by </a:t>
            </a:r>
            <a:r>
              <a:rPr lang="en-AU" altLang="en-US" sz="2000" dirty="0" err="1">
                <a:latin typeface="Helvetica" pitchFamily="34" charset="0"/>
                <a:ea typeface="ＭＳ Ｐゴシック" pitchFamily="34" charset="-128"/>
                <a:cs typeface="Helvetica" pitchFamily="34" charset="0"/>
              </a:rPr>
              <a:t>NESA</a:t>
            </a:r>
            <a:r>
              <a:rPr lang="en-AU" altLang="en-US" sz="2000" dirty="0">
                <a:latin typeface="Helvetica" pitchFamily="34" charset="0"/>
                <a:ea typeface="ＭＳ Ｐゴシック" pitchFamily="34" charset="-128"/>
                <a:cs typeface="Helvetica" pitchFamily="34" charset="0"/>
              </a:rPr>
              <a:t>;</a:t>
            </a:r>
          </a:p>
          <a:p>
            <a:pPr marL="622300" lvl="1" indent="-266700">
              <a:spcBef>
                <a:spcPts val="1200"/>
              </a:spcBef>
              <a:buFont typeface="Arial" charset="0"/>
              <a:buChar char="•"/>
              <a:defRPr/>
            </a:pPr>
            <a:r>
              <a:rPr lang="en-AU" altLang="en-US" sz="2000" b="1" dirty="0">
                <a:solidFill>
                  <a:srgbClr val="280070"/>
                </a:solidFill>
                <a:latin typeface="Helvetica" pitchFamily="34" charset="0"/>
                <a:ea typeface="ＭＳ Ｐゴシック" pitchFamily="34" charset="-128"/>
                <a:cs typeface="Helvetica" pitchFamily="34" charset="0"/>
              </a:rPr>
              <a:t>apply yourself </a:t>
            </a:r>
            <a:r>
              <a:rPr lang="en-AU" altLang="en-US" sz="2000"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622300" lvl="1" indent="-266700">
              <a:spcBef>
                <a:spcPts val="1200"/>
              </a:spcBef>
              <a:buFont typeface="Arial" charset="0"/>
              <a:buChar char="•"/>
              <a:defRPr/>
            </a:pPr>
            <a:r>
              <a:rPr lang="en-AU" altLang="en-US" sz="2000" b="1" dirty="0">
                <a:solidFill>
                  <a:srgbClr val="280070"/>
                </a:solidFill>
                <a:latin typeface="Helvetica" pitchFamily="34" charset="0"/>
                <a:ea typeface="ＭＳ Ｐゴシック" pitchFamily="34" charset="-128"/>
                <a:cs typeface="Helvetica" pitchFamily="34" charset="0"/>
              </a:rPr>
              <a:t>achieve</a:t>
            </a:r>
            <a:r>
              <a:rPr lang="en-AU" altLang="en-US" sz="2000" b="1" dirty="0">
                <a:latin typeface="Helvetica" pitchFamily="34" charset="0"/>
                <a:ea typeface="ＭＳ Ｐゴシック" pitchFamily="34" charset="-128"/>
                <a:cs typeface="Helvetica" pitchFamily="34" charset="0"/>
              </a:rPr>
              <a:t> </a:t>
            </a:r>
            <a:r>
              <a:rPr lang="en-AU" altLang="en-US" sz="2000" dirty="0">
                <a:latin typeface="Helvetica" pitchFamily="34" charset="0"/>
                <a:ea typeface="ＭＳ Ｐゴシック" pitchFamily="34" charset="-128"/>
                <a:cs typeface="Helvetica" pitchFamily="34" charset="0"/>
              </a:rPr>
              <a:t>some or all of the course outcomes.</a:t>
            </a:r>
          </a:p>
          <a:p>
            <a:pPr marL="355600" lvl="1">
              <a:spcBef>
                <a:spcPts val="1200"/>
              </a:spcBef>
              <a:defRPr/>
            </a:pPr>
            <a:endParaRPr lang="en-AU" altLang="en-US" sz="2000" b="1" dirty="0">
              <a:latin typeface="Helvetica" pitchFamily="34" charset="0"/>
              <a:ea typeface="ＭＳ Ｐゴシック" pitchFamily="34" charset="-128"/>
              <a:cs typeface="Helvetica" pitchFamily="34" charset="0"/>
            </a:endParaRPr>
          </a:p>
          <a:p>
            <a:endParaRPr lang="en-AU" dirty="0"/>
          </a:p>
        </p:txBody>
      </p:sp>
      <p:sp>
        <p:nvSpPr>
          <p:cNvPr id="5" name="Text Placeholder 3">
            <a:extLst>
              <a:ext uri="{FF2B5EF4-FFF2-40B4-BE49-F238E27FC236}">
                <a16:creationId xmlns:a16="http://schemas.microsoft.com/office/drawing/2014/main" id="{D6F42AA2-8AD0-4A27-B14A-A7FA602699FC}"/>
              </a:ext>
            </a:extLst>
          </p:cNvPr>
          <p:cNvSpPr>
            <a:spLocks noGrp="1"/>
          </p:cNvSpPr>
          <p:nvPr>
            <p:ph type="body" sz="quarter" idx="13"/>
          </p:nvPr>
        </p:nvSpPr>
        <p:spPr>
          <a:xfrm>
            <a:off x="309563" y="354013"/>
            <a:ext cx="5743575" cy="293687"/>
          </a:xfrm>
        </p:spPr>
        <p:txBody>
          <a:bodyPr/>
          <a:lstStyle/>
          <a:p>
            <a:r>
              <a:rPr lang="en-US" dirty="0"/>
              <a:t>Year 8 Subject Selection for Stage 5</a:t>
            </a:r>
          </a:p>
        </p:txBody>
      </p:sp>
      <p:pic>
        <p:nvPicPr>
          <p:cNvPr id="7" name="Picture 6">
            <a:extLst>
              <a:ext uri="{FF2B5EF4-FFF2-40B4-BE49-F238E27FC236}">
                <a16:creationId xmlns:a16="http://schemas.microsoft.com/office/drawing/2014/main" id="{356C12A6-4702-46AF-A2E0-FB299B53D998}"/>
              </a:ext>
            </a:extLst>
          </p:cNvPr>
          <p:cNvPicPr>
            <a:picLocks noChangeAspect="1"/>
          </p:cNvPicPr>
          <p:nvPr/>
        </p:nvPicPr>
        <p:blipFill>
          <a:blip r:embed="rId2"/>
          <a:stretch>
            <a:fillRect/>
          </a:stretch>
        </p:blipFill>
        <p:spPr>
          <a:xfrm>
            <a:off x="8359678" y="4527510"/>
            <a:ext cx="386019" cy="435935"/>
          </a:xfrm>
          <a:prstGeom prst="rect">
            <a:avLst/>
          </a:prstGeom>
        </p:spPr>
      </p:pic>
    </p:spTree>
    <p:extLst>
      <p:ext uri="{BB962C8B-B14F-4D97-AF65-F5344CB8AC3E}">
        <p14:creationId xmlns:p14="http://schemas.microsoft.com/office/powerpoint/2010/main" val="34220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685800" rtl="0" eaLnBrk="1" fontAlgn="auto" latinLnBrk="0" hangingPunct="1">
          <a:lnSpc>
            <a:spcPct val="150000"/>
          </a:lnSpc>
          <a:spcBef>
            <a:spcPts val="0"/>
          </a:spcBef>
          <a:spcAft>
            <a:spcPts val="0"/>
          </a:spcAft>
          <a:buClrTx/>
          <a:buSzTx/>
          <a:buFontTx/>
          <a:buNone/>
          <a:tabLst/>
          <a:defRPr sz="1400" b="1" i="0" dirty="0" smtClean="0">
            <a:solidFill>
              <a:srgbClr val="28007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sa-powerpoint-template-2018" id="{5B96836F-B24C-477D-8249-A1A95EAA58DC}" vid="{534FBDB8-8080-4C0B-88FC-DD0E498E6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NESA+PowerPoint+template</Template>
  <TotalTime>414</TotalTime>
  <Words>1823</Words>
  <Application>Microsoft Office PowerPoint</Application>
  <PresentationFormat>On-screen Show (16:9)</PresentationFormat>
  <Paragraphs>233</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ＭＳ Ｐゴシック</vt:lpstr>
      <vt:lpstr>Arial</vt:lpstr>
      <vt:lpstr>Calibri</vt:lpstr>
      <vt:lpstr>Geneva</vt:lpstr>
      <vt:lpstr>Helvetica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Board of Studies, Teaching and Educational Standards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Braithwaite</dc:creator>
  <cp:lastModifiedBy>Samira Bawden</cp:lastModifiedBy>
  <cp:revision>77</cp:revision>
  <dcterms:created xsi:type="dcterms:W3CDTF">2019-05-21T03:56:57Z</dcterms:created>
  <dcterms:modified xsi:type="dcterms:W3CDTF">2020-07-21T04:45:10Z</dcterms:modified>
</cp:coreProperties>
</file>