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1"/>
  </p:notesMasterIdLst>
  <p:handoutMasterIdLst>
    <p:handoutMasterId r:id="rId32"/>
  </p:handoutMasterIdLst>
  <p:sldIdLst>
    <p:sldId id="256" r:id="rId2"/>
    <p:sldId id="350" r:id="rId3"/>
    <p:sldId id="301" r:id="rId4"/>
    <p:sldId id="264" r:id="rId5"/>
    <p:sldId id="265" r:id="rId6"/>
    <p:sldId id="266" r:id="rId7"/>
    <p:sldId id="269" r:id="rId8"/>
    <p:sldId id="270" r:id="rId9"/>
    <p:sldId id="271" r:id="rId10"/>
    <p:sldId id="263" r:id="rId11"/>
    <p:sldId id="352" r:id="rId12"/>
    <p:sldId id="354" r:id="rId13"/>
    <p:sldId id="355" r:id="rId14"/>
    <p:sldId id="356" r:id="rId15"/>
    <p:sldId id="357" r:id="rId16"/>
    <p:sldId id="358" r:id="rId17"/>
    <p:sldId id="359" r:id="rId18"/>
    <p:sldId id="360" r:id="rId19"/>
    <p:sldId id="361" r:id="rId20"/>
    <p:sldId id="363" r:id="rId21"/>
    <p:sldId id="369" r:id="rId22"/>
    <p:sldId id="370" r:id="rId23"/>
    <p:sldId id="371" r:id="rId24"/>
    <p:sldId id="372" r:id="rId25"/>
    <p:sldId id="362" r:id="rId26"/>
    <p:sldId id="364" r:id="rId27"/>
    <p:sldId id="366" r:id="rId28"/>
    <p:sldId id="368" r:id="rId29"/>
    <p:sldId id="365" r:id="rId30"/>
  </p:sldIdLst>
  <p:sldSz cx="9144000" cy="6858000" type="screen4x3"/>
  <p:notesSz cx="7102475" cy="102330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65E36860-22B4-412F-8200-E2C73F457DEA}">
          <p14:sldIdLst>
            <p14:sldId id="256"/>
            <p14:sldId id="350"/>
            <p14:sldId id="301"/>
            <p14:sldId id="264"/>
            <p14:sldId id="265"/>
            <p14:sldId id="266"/>
            <p14:sldId id="269"/>
            <p14:sldId id="270"/>
            <p14:sldId id="271"/>
            <p14:sldId id="263"/>
            <p14:sldId id="352"/>
            <p14:sldId id="354"/>
            <p14:sldId id="355"/>
            <p14:sldId id="356"/>
            <p14:sldId id="357"/>
            <p14:sldId id="358"/>
            <p14:sldId id="359"/>
            <p14:sldId id="360"/>
            <p14:sldId id="361"/>
            <p14:sldId id="363"/>
            <p14:sldId id="369"/>
            <p14:sldId id="370"/>
            <p14:sldId id="371"/>
            <p14:sldId id="372"/>
            <p14:sldId id="362"/>
            <p14:sldId id="364"/>
            <p14:sldId id="366"/>
            <p14:sldId id="368"/>
            <p14:sldId id="365"/>
          </p14:sldIdLst>
        </p14:section>
        <p14:section name="Untitled Section" id="{87DBFF8E-9964-4E54-905E-25D663FE22C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3">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070"/>
    <a:srgbClr val="DDE5ED"/>
    <a:srgbClr val="F9F9F9"/>
    <a:srgbClr val="454545"/>
    <a:srgbClr val="174A7C"/>
    <a:srgbClr val="404040"/>
    <a:srgbClr val="050505"/>
    <a:srgbClr val="333333"/>
    <a:srgbClr val="19191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73113" autoAdjust="0"/>
  </p:normalViewPr>
  <p:slideViewPr>
    <p:cSldViewPr snapToGrid="0" snapToObjects="1">
      <p:cViewPr varScale="1">
        <p:scale>
          <a:sx n="67" d="100"/>
          <a:sy n="67" d="100"/>
        </p:scale>
        <p:origin x="21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133" d="100"/>
          <a:sy n="133" d="100"/>
        </p:scale>
        <p:origin x="-1720" y="-112"/>
      </p:cViewPr>
      <p:guideLst>
        <p:guide orient="horz" pos="2880"/>
        <p:guide pos="2160"/>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4695" tIns="47348" rIns="94695" bIns="47348" rtlCol="0"/>
          <a:lstStyle>
            <a:lvl1pPr algn="l">
              <a:defRPr sz="1200"/>
            </a:lvl1pPr>
          </a:lstStyle>
          <a:p>
            <a:endParaRPr lang="en-US"/>
          </a:p>
        </p:txBody>
      </p:sp>
      <p:sp>
        <p:nvSpPr>
          <p:cNvPr id="3" name="Date Placeholder 2"/>
          <p:cNvSpPr>
            <a:spLocks noGrp="1"/>
          </p:cNvSpPr>
          <p:nvPr>
            <p:ph type="dt" sz="quarter" idx="1"/>
          </p:nvPr>
        </p:nvSpPr>
        <p:spPr>
          <a:xfrm>
            <a:off x="4023093" y="0"/>
            <a:ext cx="3077739" cy="513429"/>
          </a:xfrm>
          <a:prstGeom prst="rect">
            <a:avLst/>
          </a:prstGeom>
        </p:spPr>
        <p:txBody>
          <a:bodyPr vert="horz" lIns="94695" tIns="47348" rIns="94695" bIns="47348" rtlCol="0"/>
          <a:lstStyle>
            <a:lvl1pPr algn="r">
              <a:defRPr sz="1200"/>
            </a:lvl1pPr>
          </a:lstStyle>
          <a:p>
            <a:fld id="{4510CE1C-B0A6-E544-B3A5-A55383F799F1}" type="datetimeFigureOut">
              <a:rPr lang="en-US" smtClean="0"/>
              <a:t>24-Jul-17</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4695" tIns="47348" rIns="94695" bIns="4734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9719598"/>
            <a:ext cx="3077739" cy="513427"/>
          </a:xfrm>
          <a:prstGeom prst="rect">
            <a:avLst/>
          </a:prstGeom>
        </p:spPr>
        <p:txBody>
          <a:bodyPr vert="horz" lIns="94695" tIns="47348" rIns="94695" bIns="47348" rtlCol="0" anchor="b"/>
          <a:lstStyle>
            <a:lvl1pPr algn="r">
              <a:defRPr sz="1200"/>
            </a:lvl1pPr>
          </a:lstStyle>
          <a:p>
            <a:fld id="{F1217D50-70CB-BA4F-8443-79A03AD668E0}" type="slidenum">
              <a:rPr lang="en-US" smtClean="0"/>
              <a:t>‹#›</a:t>
            </a:fld>
            <a:endParaRPr lang="en-US"/>
          </a:p>
        </p:txBody>
      </p:sp>
    </p:spTree>
    <p:extLst>
      <p:ext uri="{BB962C8B-B14F-4D97-AF65-F5344CB8AC3E}">
        <p14:creationId xmlns:p14="http://schemas.microsoft.com/office/powerpoint/2010/main" val="509753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1651"/>
          </a:xfrm>
          <a:prstGeom prst="rect">
            <a:avLst/>
          </a:prstGeom>
        </p:spPr>
        <p:txBody>
          <a:bodyPr vert="horz" lIns="94695" tIns="47348" rIns="94695" bIns="4734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3093" y="1"/>
            <a:ext cx="3077739" cy="511651"/>
          </a:xfrm>
          <a:prstGeom prst="rect">
            <a:avLst/>
          </a:prstGeom>
        </p:spPr>
        <p:txBody>
          <a:bodyPr vert="horz" wrap="square" lIns="94695" tIns="47348" rIns="94695" bIns="47348" numCol="1" anchor="t" anchorCtr="0" compatLnSpc="1">
            <a:prstTxWarp prst="textNoShape">
              <a:avLst/>
            </a:prstTxWarp>
          </a:bodyPr>
          <a:lstStyle>
            <a:lvl1pPr algn="r">
              <a:defRPr sz="1200">
                <a:latin typeface="Calibri" charset="0"/>
              </a:defRPr>
            </a:lvl1pPr>
          </a:lstStyle>
          <a:p>
            <a:fld id="{A6EB64AB-C506-6444-ADCA-9AF29639A44D}" type="datetime1">
              <a:rPr lang="en-US" altLang="x-none"/>
              <a:pPr/>
              <a:t>24-Jul-17</a:t>
            </a:fld>
            <a:endParaRPr lang="en-US" altLang="x-none"/>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695" tIns="47348" rIns="94695" bIns="47348" rtlCol="0" anchor="ctr"/>
          <a:lstStyle/>
          <a:p>
            <a:pPr lvl="0"/>
            <a:endParaRPr lang="en-US" noProof="0"/>
          </a:p>
        </p:txBody>
      </p:sp>
      <p:sp>
        <p:nvSpPr>
          <p:cNvPr id="5" name="Notes Placeholder 4"/>
          <p:cNvSpPr>
            <a:spLocks noGrp="1"/>
          </p:cNvSpPr>
          <p:nvPr>
            <p:ph type="body" sz="quarter" idx="3"/>
          </p:nvPr>
        </p:nvSpPr>
        <p:spPr>
          <a:xfrm>
            <a:off x="710248" y="4860688"/>
            <a:ext cx="5681980" cy="4604861"/>
          </a:xfrm>
          <a:prstGeom prst="rect">
            <a:avLst/>
          </a:prstGeom>
        </p:spPr>
        <p:txBody>
          <a:bodyPr vert="horz" wrap="square" lIns="94695" tIns="47348" rIns="94695" bIns="47348" numCol="1" anchor="t" anchorCtr="0" compatLnSpc="1">
            <a:prstTxWarp prst="textNoShape">
              <a:avLst/>
            </a:prstTxWarp>
            <a:normAutofit/>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endParaRPr lang="en-US" altLang="x-none"/>
          </a:p>
        </p:txBody>
      </p:sp>
      <p:sp>
        <p:nvSpPr>
          <p:cNvPr id="6" name="Footer Placeholder 5"/>
          <p:cNvSpPr>
            <a:spLocks noGrp="1"/>
          </p:cNvSpPr>
          <p:nvPr>
            <p:ph type="ftr" sz="quarter" idx="4"/>
          </p:nvPr>
        </p:nvSpPr>
        <p:spPr>
          <a:xfrm>
            <a:off x="0" y="9719599"/>
            <a:ext cx="3077739" cy="511651"/>
          </a:xfrm>
          <a:prstGeom prst="rect">
            <a:avLst/>
          </a:prstGeom>
        </p:spPr>
        <p:txBody>
          <a:bodyPr vert="horz" lIns="94695" tIns="47348" rIns="94695" bIns="4734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3093" y="9719599"/>
            <a:ext cx="3077739" cy="511651"/>
          </a:xfrm>
          <a:prstGeom prst="rect">
            <a:avLst/>
          </a:prstGeom>
        </p:spPr>
        <p:txBody>
          <a:bodyPr vert="horz" wrap="square" lIns="94695" tIns="47348" rIns="94695" bIns="47348" numCol="1" anchor="b" anchorCtr="0" compatLnSpc="1">
            <a:prstTxWarp prst="textNoShape">
              <a:avLst/>
            </a:prstTxWarp>
          </a:bodyPr>
          <a:lstStyle>
            <a:lvl1pPr algn="r">
              <a:defRPr sz="1200">
                <a:latin typeface="Calibri" charset="0"/>
              </a:defRPr>
            </a:lvl1pPr>
          </a:lstStyle>
          <a:p>
            <a:fld id="{DE33756B-4704-1D4F-843C-6772EF240A36}" type="slidenum">
              <a:rPr lang="en-US" altLang="x-none"/>
              <a:pPr/>
              <a:t>‹#›</a:t>
            </a:fld>
            <a:endParaRPr lang="en-US" altLang="x-none"/>
          </a:p>
        </p:txBody>
      </p:sp>
    </p:spTree>
    <p:extLst>
      <p:ext uri="{BB962C8B-B14F-4D97-AF65-F5344CB8AC3E}">
        <p14:creationId xmlns:p14="http://schemas.microsoft.com/office/powerpoint/2010/main" val="37507289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257446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39576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53659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53629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29</a:t>
            </a:fld>
            <a:endParaRPr lang="en-US" altLang="x-none"/>
          </a:p>
        </p:txBody>
      </p:sp>
    </p:spTree>
    <p:extLst>
      <p:ext uri="{BB962C8B-B14F-4D97-AF65-F5344CB8AC3E}">
        <p14:creationId xmlns:p14="http://schemas.microsoft.com/office/powerpoint/2010/main" val="377102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a:latin typeface="Arial" pitchFamily="34" charset="0"/>
                <a:ea typeface="ヒラギノ角ゴ Pro W3" charset="-128"/>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41300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183382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http://ace.bostes.nsw.edu.au/ace-8064</a:t>
            </a:r>
          </a:p>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187427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197186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a:t>
            </a:r>
            <a:r>
              <a:rPr lang="en-US" altLang="en-US" baseline="0">
                <a:latin typeface="Arial" panose="020B0604020202020204" pitchFamily="34" charset="0"/>
                <a:ea typeface="ＭＳ Ｐゴシック" pitchFamily="34" charset="-128"/>
                <a:cs typeface="Arial" panose="020B0604020202020204" pitchFamily="34" charset="0"/>
              </a:rPr>
              <a:t>, from 2019 Year </a:t>
            </a:r>
            <a:r>
              <a:rPr lang="en-US" altLang="en-US" baseline="0" dirty="0">
                <a:latin typeface="Arial" panose="020B0604020202020204" pitchFamily="34" charset="0"/>
                <a:ea typeface="ＭＳ Ｐゴシック" pitchFamily="34" charset="-128"/>
                <a:cs typeface="Arial" panose="020B0604020202020204" pitchFamily="34" charset="0"/>
              </a:rPr>
              <a:t>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pPr>
              <a:buFont typeface="Arial" panose="020B0604020202020204" pitchFamily="34" charset="0"/>
              <a:buNone/>
              <a:defRPr/>
            </a:pPr>
            <a:r>
              <a:rPr lang="en-AU" altLang="en-US" dirty="0">
                <a:latin typeface="Arial" pitchFamily="34" charset="0"/>
                <a:ea typeface="ヒラギノ角ゴ Pro W3" pitchFamily="-1" charset="-128"/>
                <a:cs typeface="Arial" panose="020B0604020202020204" pitchFamily="34" charset="0"/>
              </a:rPr>
              <a:t>http://ace.bostes.nsw.edu.au/ace-8005</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51464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http://ace.bostes.nsw.edu.au/ace-8019</a:t>
            </a:r>
          </a:p>
          <a:p>
            <a:r>
              <a:rPr lang="en-US" altLang="en-US" dirty="0">
                <a:latin typeface="Arial" pitchFamily="34" charset="0"/>
                <a:ea typeface="ヒラギノ角ゴ Pro W3" charset="-128"/>
              </a:rPr>
              <a:t>https://studentsonline.nesa.nsw.edu.au/go/seniorstudy/hsc_rules_and_procedures/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8</a:t>
            </a:fld>
            <a:endParaRPr lang="en-US" altLang="x-none"/>
          </a:p>
        </p:txBody>
      </p:sp>
    </p:spTree>
    <p:extLst>
      <p:ext uri="{BB962C8B-B14F-4D97-AF65-F5344CB8AC3E}">
        <p14:creationId xmlns:p14="http://schemas.microsoft.com/office/powerpoint/2010/main" val="65660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http://ace.bostes.nsw.edu.au/ace-8020</a:t>
            </a:r>
          </a:p>
          <a:p>
            <a:r>
              <a:rPr lang="en-AU" dirty="0"/>
              <a:t>http://ace.bostes.nsw.edu.au/ace-8026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9</a:t>
            </a:fld>
            <a:endParaRPr lang="en-US" altLang="x-none"/>
          </a:p>
        </p:txBody>
      </p:sp>
    </p:spTree>
    <p:extLst>
      <p:ext uri="{BB962C8B-B14F-4D97-AF65-F5344CB8AC3E}">
        <p14:creationId xmlns:p14="http://schemas.microsoft.com/office/powerpoint/2010/main" val="244186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http://educationstandards.nsw.edu.au/wps/portal/nesa/11-12/leaving-school/record-of-school-achievement</a:t>
            </a:r>
          </a:p>
          <a:p>
            <a:pPr>
              <a:defRPr/>
            </a:pPr>
            <a:r>
              <a:rPr lang="en-AU" altLang="en-US" dirty="0">
                <a:latin typeface="Arial" pitchFamily="34" charset="0"/>
                <a:ea typeface="ヒラギノ角ゴ Pro W3" pitchFamily="-1" charset="-128"/>
              </a:rPr>
              <a:t>https://studentsonline.bostes.nsw.edu.au/go/seniorstudy/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2677323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4866719"/>
            <a:ext cx="3129280" cy="1652259"/>
          </a:xfrm>
          <a:prstGeom prst="rect">
            <a:avLst/>
          </a:prstGeom>
        </p:spPr>
      </p:pic>
      <p:sp>
        <p:nvSpPr>
          <p:cNvPr id="12" name="Text Placeholder 11"/>
          <p:cNvSpPr>
            <a:spLocks noGrp="1"/>
          </p:cNvSpPr>
          <p:nvPr>
            <p:ph type="body" sz="quarter" idx="10" hasCustomPrompt="1"/>
          </p:nvPr>
        </p:nvSpPr>
        <p:spPr>
          <a:xfrm>
            <a:off x="741680" y="2291442"/>
            <a:ext cx="9144000" cy="833625"/>
          </a:xfrm>
          <a:prstGeom prst="rect">
            <a:avLst/>
          </a:prstGeom>
        </p:spPr>
        <p:txBody>
          <a:bodyPr/>
          <a:lstStyle>
            <a:lvl1pPr marL="0" indent="0" algn="l">
              <a:buNone/>
              <a:defRPr sz="2500" b="1" spc="30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774334"/>
            <a:ext cx="9144000" cy="833625"/>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5540519"/>
            <a:ext cx="1731684" cy="833625"/>
          </a:xfrm>
          <a:prstGeom prst="rect">
            <a:avLst/>
          </a:prstGeom>
        </p:spPr>
        <p:txBody>
          <a:bodyPr/>
          <a:lstStyle>
            <a:lvl1pPr marL="0" marR="0" indent="0" algn="r" defTabSz="457200" rtl="0" eaLnBrk="1" fontAlgn="base" latinLnBrk="0" hangingPunct="1">
              <a:lnSpc>
                <a:spcPct val="100000"/>
              </a:lnSpc>
              <a:spcBef>
                <a:spcPct val="0"/>
              </a:spcBef>
              <a:spcAft>
                <a:spcPct val="0"/>
              </a:spcAft>
              <a:buClrTx/>
              <a:buSzTx/>
              <a:buFontTx/>
              <a:buNone/>
              <a:tabLst/>
              <a:defRPr lang="en-US" sz="1200" b="1" kern="1200">
                <a:solidFill>
                  <a:srgbClr val="280070"/>
                </a:solidFill>
                <a:effectLst/>
                <a:latin typeface="Arial" charset="0"/>
                <a:ea typeface="ＭＳ Ｐゴシック" charset="-128"/>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1200" b="1" kern="1200" dirty="0">
                <a:solidFill>
                  <a:srgbClr val="280070"/>
                </a:solidFill>
                <a:effectLst/>
                <a:latin typeface="Arial" charset="0"/>
                <a:ea typeface="ＭＳ Ｐゴシック" charset="-128"/>
                <a:cs typeface="+mn-cs"/>
              </a:rPr>
              <a:t>Presented</a:t>
            </a:r>
            <a:r>
              <a:rPr lang="en-US" sz="1200" b="1" kern="1200" baseline="0" dirty="0">
                <a:solidFill>
                  <a:srgbClr val="280070"/>
                </a:solidFill>
                <a:effectLst/>
                <a:latin typeface="Arial" charset="0"/>
                <a:ea typeface="ＭＳ Ｐゴシック" charset="-128"/>
                <a:cs typeface="+mn-cs"/>
              </a:rPr>
              <a:t> By </a:t>
            </a:r>
            <a:br>
              <a:rPr lang="en-US" sz="1200" b="1" kern="1200" baseline="0" dirty="0">
                <a:solidFill>
                  <a:srgbClr val="280070"/>
                </a:solidFill>
                <a:effectLst/>
                <a:latin typeface="Arial" charset="0"/>
                <a:ea typeface="ＭＳ Ｐゴシック" charset="-128"/>
                <a:cs typeface="+mn-cs"/>
              </a:rPr>
            </a:br>
            <a:r>
              <a:rPr lang="en-US" sz="1200" b="1" kern="1200" baseline="0" dirty="0">
                <a:solidFill>
                  <a:srgbClr val="280070"/>
                </a:solidFill>
                <a:effectLst/>
                <a:latin typeface="Arial" charset="0"/>
                <a:ea typeface="ＭＳ Ｐゴシック" charset="-128"/>
                <a:cs typeface="+mn-cs"/>
              </a:rPr>
              <a:t>Name Surname</a:t>
            </a:r>
            <a:br>
              <a:rPr lang="en-US" sz="1200" b="1" kern="1200" baseline="0" dirty="0">
                <a:solidFill>
                  <a:srgbClr val="280070"/>
                </a:solidFill>
                <a:effectLst/>
                <a:latin typeface="Arial" charset="0"/>
                <a:ea typeface="ＭＳ Ｐゴシック" charset="-128"/>
                <a:cs typeface="+mn-cs"/>
              </a:rPr>
            </a:br>
            <a:r>
              <a:rPr lang="en-US" sz="1200" b="0" kern="1200" dirty="0">
                <a:solidFill>
                  <a:srgbClr val="280070"/>
                </a:solidFill>
                <a:effectLst/>
                <a:latin typeface="Arial" charset="0"/>
                <a:ea typeface="ＭＳ Ｐゴシック" charset="-128"/>
                <a:cs typeface="+mn-cs"/>
              </a:rPr>
              <a:t>1</a:t>
            </a:r>
            <a:r>
              <a:rPr lang="en-US" sz="1200" b="0" kern="1200" baseline="30000" dirty="0">
                <a:solidFill>
                  <a:srgbClr val="280070"/>
                </a:solidFill>
                <a:effectLst/>
                <a:latin typeface="Arial" charset="0"/>
                <a:ea typeface="ＭＳ Ｐゴシック" charset="-128"/>
                <a:cs typeface="+mn-cs"/>
              </a:rPr>
              <a:t>st</a:t>
            </a:r>
            <a:r>
              <a:rPr lang="en-US" sz="1200" b="0" kern="1200" baseline="0" dirty="0">
                <a:solidFill>
                  <a:srgbClr val="280070"/>
                </a:solidFill>
                <a:effectLst/>
                <a:latin typeface="Arial" charset="0"/>
                <a:ea typeface="ＭＳ Ｐゴシック" charset="-128"/>
                <a:cs typeface="+mn-cs"/>
              </a:rPr>
              <a:t> January 2017</a:t>
            </a:r>
            <a:endParaRPr lang="en-US" sz="1200" b="1" kern="1200" dirty="0">
              <a:solidFill>
                <a:srgbClr val="280070"/>
              </a:solidFill>
              <a:effectLst/>
              <a:latin typeface="Arial" charset="0"/>
              <a:ea typeface="ＭＳ Ｐゴシック" charset="-128"/>
              <a:cs typeface="+mn-cs"/>
            </a:endParaRPr>
          </a:p>
          <a:p>
            <a:pPr algn="r">
              <a:lnSpc>
                <a:spcPct val="100000"/>
              </a:lnSpc>
            </a:pPr>
            <a:endParaRPr lang="en-US" sz="12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1107843752"/>
      </p:ext>
    </p:extLst>
  </p:cSld>
  <p:clrMapOvr>
    <a:masterClrMapping/>
  </p:clrMapOvr>
  <p:extLst mod="1">
    <p:ext uri="{DCECCB84-F9BA-43D5-87BE-67443E8EF086}">
      <p15:sldGuideLst xmlns:p15="http://schemas.microsoft.com/office/powerpoint/2012/main">
        <p15:guide id="1" orient="horz" pos="3861" userDrawn="1">
          <p15:clr>
            <a:srgbClr val="FBAE40"/>
          </p15:clr>
        </p15:guide>
        <p15:guide id="2" pos="4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p:cNvSpPr/>
          <p:nvPr userDrawn="1"/>
        </p:nvSpPr>
        <p:spPr>
          <a:xfrm>
            <a:off x="0" y="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3" y="2262476"/>
            <a:ext cx="8029575"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1.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2.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3.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4.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5. 	Page</a:t>
            </a:r>
            <a:r>
              <a:rPr lang="en-US" sz="1500" baseline="0" dirty="0"/>
              <a:t> title</a:t>
            </a:r>
            <a:endParaRPr lang="en-US" sz="1500" dirty="0"/>
          </a:p>
          <a:p>
            <a:endParaRPr lang="en-US" sz="1500" dirty="0"/>
          </a:p>
        </p:txBody>
      </p:sp>
      <p:sp>
        <p:nvSpPr>
          <p:cNvPr id="6" name="Text Placeholder 5"/>
          <p:cNvSpPr>
            <a:spLocks noGrp="1"/>
          </p:cNvSpPr>
          <p:nvPr>
            <p:ph type="body" sz="quarter" idx="13"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0" y="2763520"/>
            <a:ext cx="9144000" cy="873760"/>
          </a:xfrm>
          <a:prstGeom prst="rect">
            <a:avLst/>
          </a:prstGeom>
        </p:spPr>
        <p:txBody>
          <a:bodyPr/>
          <a:lstStyle>
            <a:lvl1pPr marL="0" indent="0" algn="ctr">
              <a:buNone/>
              <a:defRPr sz="3000" b="1" spc="30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1"/>
          <p:cNvSpPr>
            <a:spLocks noGrp="1"/>
          </p:cNvSpPr>
          <p:nvPr>
            <p:ph type="body" sz="quarter" idx="11" hasCustomPrompt="1"/>
          </p:nvPr>
        </p:nvSpPr>
        <p:spPr>
          <a:xfrm>
            <a:off x="538480" y="1401610"/>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6" name="Text Placeholder 6"/>
          <p:cNvSpPr>
            <a:spLocks noGrp="1"/>
          </p:cNvSpPr>
          <p:nvPr>
            <p:ph type="body" sz="quarter" idx="12" hasCustomPrompt="1"/>
          </p:nvPr>
        </p:nvSpPr>
        <p:spPr>
          <a:xfrm>
            <a:off x="574833" y="2262477"/>
            <a:ext cx="8029575"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7" name="Text Placeholder 6"/>
          <p:cNvSpPr>
            <a:spLocks noGrp="1"/>
          </p:cNvSpPr>
          <p:nvPr>
            <p:ph type="body" sz="quarter" idx="13" hasCustomPrompt="1"/>
          </p:nvPr>
        </p:nvSpPr>
        <p:spPr>
          <a:xfrm>
            <a:off x="574833" y="3872666"/>
            <a:ext cx="8029575" cy="149864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8" name="Text Placeholder 11"/>
          <p:cNvSpPr>
            <a:spLocks noGrp="1"/>
          </p:cNvSpPr>
          <p:nvPr>
            <p:ph type="body" sz="quarter" idx="14" hasCustomPrompt="1"/>
          </p:nvPr>
        </p:nvSpPr>
        <p:spPr>
          <a:xfrm>
            <a:off x="538480" y="3356854"/>
            <a:ext cx="8102283" cy="335962"/>
          </a:xfrm>
          <a:prstGeom prst="rect">
            <a:avLst/>
          </a:prstGeom>
        </p:spPr>
        <p:txBody>
          <a:bodyPr/>
          <a:lstStyle>
            <a:lvl1pPr marL="0" indent="0" algn="l">
              <a:buNone/>
              <a:defRPr sz="1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SUBTITLE</a:t>
            </a:r>
            <a:endParaRPr lang="en-US" dirty="0"/>
          </a:p>
          <a:p>
            <a:pPr lvl="0"/>
            <a:endParaRPr lang="en-US" dirty="0"/>
          </a:p>
        </p:txBody>
      </p:sp>
      <p:sp>
        <p:nvSpPr>
          <p:cNvPr id="10" name="Text Placeholder 5"/>
          <p:cNvSpPr>
            <a:spLocks noGrp="1"/>
          </p:cNvSpPr>
          <p:nvPr>
            <p:ph type="body" sz="quarter" idx="15"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67279208"/>
      </p:ext>
    </p:extLst>
  </p:cSld>
  <p:clrMapOvr>
    <a:masterClrMapping/>
  </p:clrMapOvr>
  <p:extLst mod="1">
    <p:ext uri="{DCECCB84-F9BA-43D5-87BE-67443E8EF086}">
      <p15:sldGuideLst xmlns:p15="http://schemas.microsoft.com/office/powerpoint/2012/main">
        <p15:guide id="1" pos="363" userDrawn="1">
          <p15:clr>
            <a:srgbClr val="FBAE40"/>
          </p15:clr>
        </p15:guide>
        <p15:guide id="2" pos="5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2268776"/>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 Picture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6" name="Picture Placeholder 5"/>
          <p:cNvSpPr>
            <a:spLocks noGrp="1"/>
          </p:cNvSpPr>
          <p:nvPr>
            <p:ph type="pic" sz="quarter" idx="13" hasCustomPrompt="1"/>
          </p:nvPr>
        </p:nvSpPr>
        <p:spPr>
          <a:xfrm>
            <a:off x="576263" y="2262475"/>
            <a:ext cx="4033837" cy="3221037"/>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 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59" y="5466080"/>
            <a:ext cx="2223889" cy="1040384"/>
          </a:xfrm>
          <a:prstGeom prst="rect">
            <a:avLst/>
          </a:prstGeom>
        </p:spPr>
      </p:pic>
      <p:sp>
        <p:nvSpPr>
          <p:cNvPr id="6" name="Rectangle 5"/>
          <p:cNvSpPr/>
          <p:nvPr userDrawn="1"/>
        </p:nvSpPr>
        <p:spPr>
          <a:xfrm>
            <a:off x="0" y="0"/>
            <a:ext cx="9144000" cy="513715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5293360" y="5466080"/>
            <a:ext cx="3403600" cy="1015663"/>
          </a:xfrm>
          <a:prstGeom prst="rect">
            <a:avLst/>
          </a:prstGeom>
          <a:noFill/>
        </p:spPr>
        <p:txBody>
          <a:bodyPr wrap="square" rtlCol="0">
            <a:spAutoFit/>
          </a:bodyPr>
          <a:lstStyle/>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0" name="Text Placeholder 9"/>
          <p:cNvSpPr>
            <a:spLocks noGrp="1"/>
          </p:cNvSpPr>
          <p:nvPr>
            <p:ph type="body" sz="quarter" idx="10" hasCustomPrompt="1"/>
          </p:nvPr>
        </p:nvSpPr>
        <p:spPr>
          <a:xfrm>
            <a:off x="766762" y="2265680"/>
            <a:ext cx="7610475" cy="487680"/>
          </a:xfrm>
          <a:prstGeom prst="rect">
            <a:avLst/>
          </a:prstGeom>
        </p:spPr>
        <p:txBody>
          <a:bodyPr/>
          <a:lstStyle>
            <a:lvl1pPr marL="0" indent="0" algn="ctr">
              <a:buNone/>
              <a:defRPr lang="en-US" sz="2000" b="1" kern="1200" spc="300" dirty="0" smtClean="0">
                <a:solidFill>
                  <a:srgbClr val="280070"/>
                </a:solidFill>
                <a:effectLst/>
                <a:latin typeface="Arial" charset="0"/>
                <a:ea typeface="ＭＳ Ｐゴシック" charset="-128"/>
              </a:defRPr>
            </a:lvl1pPr>
          </a:lstStyle>
          <a:p>
            <a:pPr algn="ctr"/>
            <a:r>
              <a:rPr lang="en-US" sz="2000" kern="1200" spc="300" dirty="0">
                <a:solidFill>
                  <a:srgbClr val="280070"/>
                </a:solidFill>
                <a:effectLst/>
                <a:latin typeface="Arial" charset="0"/>
                <a:ea typeface="ＭＳ Ｐゴシック" charset="-128"/>
                <a:cs typeface="+mn-cs"/>
              </a:rPr>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sp>
        <p:nvSpPr>
          <p:cNvPr id="12" name="Text Placeholder 9"/>
          <p:cNvSpPr>
            <a:spLocks noGrp="1"/>
          </p:cNvSpPr>
          <p:nvPr>
            <p:ph type="body" sz="quarter" idx="11" hasCustomPrompt="1"/>
          </p:nvPr>
        </p:nvSpPr>
        <p:spPr>
          <a:xfrm>
            <a:off x="776922" y="2946400"/>
            <a:ext cx="7610475" cy="1778000"/>
          </a:xfrm>
          <a:prstGeom prst="rect">
            <a:avLst/>
          </a:prstGeom>
        </p:spPr>
        <p:txBody>
          <a:bodyPr/>
          <a:lstStyle>
            <a:lvl1pPr marL="0" indent="0" algn="ctr">
              <a:buNone/>
              <a:defRPr lang="en-US" sz="1600" kern="1200" dirty="0" smtClean="0">
                <a:solidFill>
                  <a:schemeClr val="tx1">
                    <a:lumMod val="50000"/>
                  </a:schemeClr>
                </a:solidFill>
                <a:effectLst/>
                <a:latin typeface="Arial" charset="0"/>
                <a:ea typeface="ＭＳ Ｐゴシック" charset="-128"/>
              </a:defRPr>
            </a:lvl1pPr>
          </a:lstStyle>
          <a:p>
            <a:pPr algn="ctr"/>
            <a:r>
              <a:rPr lang="en-US" sz="1400" kern="1200" dirty="0">
                <a:solidFill>
                  <a:schemeClr val="tx1"/>
                </a:solidFill>
                <a:effectLst/>
                <a:latin typeface="Arial" charset="0"/>
                <a:ea typeface="ＭＳ Ｐゴシック" charset="-128"/>
                <a:cs typeface="+mn-cs"/>
              </a:rPr>
              <a:t>Contact Name</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name@nesa.nsw.edu.au</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02 9999 9999</a:t>
            </a:r>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755" r:id="rId2"/>
    <p:sldLayoutId id="2147483750" r:id="rId3"/>
    <p:sldLayoutId id="2147483746" r:id="rId4"/>
    <p:sldLayoutId id="2147483754" r:id="rId5"/>
    <p:sldLayoutId id="2147483756" r:id="rId6"/>
    <p:sldLayoutId id="2147483753"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gif"/><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images.google.com.au/imgres?imgurl=http://postfallspolice.com/images/Crime_Scene.jpg&amp;imgrefurl=http://www.postfallspolice.com/Detective.htm&amp;h=802&amp;w=1168&amp;sz=65&amp;hl=en&amp;start=57&amp;tbnid=k30OlQebs1koKM:&amp;tbnh=103&amp;tbnw=150&amp;prev=/images?q%3Dcrime%2Bscene%2Binvestigations%26start%3D54%26gbv%3D2%26ndsp%3D18%26hl%3Den%26safe%3Dactive%26sa%3DN" TargetMode="External"/><Relationship Id="rId5" Type="http://schemas.openxmlformats.org/officeDocument/2006/relationships/image" Target="../media/image13.jpeg"/><Relationship Id="rId4" Type="http://schemas.openxmlformats.org/officeDocument/2006/relationships/hyperlink" Target="http://images.google.com.au/imgres?imgurl=http://www-new.onu.edu/files/images/shi/csi2_3.jpg&amp;imgrefurl=http://www-new.onu.edu/community/summer_honors_institute/courses/crime_scene_investigation_level_1&amp;h=500&amp;w=471&amp;sz=55&amp;hl=en&amp;start=41&amp;tbnid=ooKs-h05S0JZAM:&amp;tbnh=130&amp;tbnw=122&amp;prev=/images?q%3Dcrime%2Bscene%2Binvestigations%26start%3D36%26gbv%3D2%26ndsp%3D18%26hl%3Den%26safe%3Dactive%26sa%3DN" TargetMode="Externa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img.encoremusic.com/image_public/170/00/1700072_f_m_1.gif&amp;imgrefurl=http://www.pianospot.net/cat1/1700072.html&amp;h=200&amp;w=150&amp;sz=20&amp;tbnid=DR8FQq9McjgJ:&amp;tbnh=98&amp;tbnw=74&amp;start=49&amp;prev=/images?q%3D70's%2Bmusic%26start%3D40%26hl%3Den%26lr%3D%26ie%3DUTF-8%26client%3DREAL-tb%26sa%3D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41680" y="1874629"/>
            <a:ext cx="9144000" cy="833625"/>
          </a:xfrm>
        </p:spPr>
        <p:txBody>
          <a:bodyPr/>
          <a:lstStyle/>
          <a:p>
            <a:r>
              <a:rPr lang="en-US" sz="2800" dirty="0"/>
              <a:t>Year 8 Subject Selection </a:t>
            </a:r>
          </a:p>
          <a:p>
            <a:r>
              <a:rPr lang="en-US" sz="2800" dirty="0"/>
              <a:t>for Stage 5 (Year 9 – 2018)</a:t>
            </a:r>
          </a:p>
        </p:txBody>
      </p:sp>
      <p:sp>
        <p:nvSpPr>
          <p:cNvPr id="3" name="Text Placeholder 2"/>
          <p:cNvSpPr>
            <a:spLocks noGrp="1"/>
          </p:cNvSpPr>
          <p:nvPr>
            <p:ph type="body" sz="quarter" idx="11"/>
          </p:nvPr>
        </p:nvSpPr>
        <p:spPr/>
        <p:txBody>
          <a:bodyPr/>
          <a:lstStyle/>
          <a:p>
            <a:r>
              <a:rPr lang="en-US" sz="2800" dirty="0"/>
              <a:t>Year 8 parent meeting</a:t>
            </a:r>
          </a:p>
          <a:p>
            <a:r>
              <a:rPr lang="en-US" dirty="0"/>
              <a:t>Wednesday 26 July 2017</a:t>
            </a:r>
          </a:p>
        </p:txBody>
      </p:sp>
      <p:pic>
        <p:nvPicPr>
          <p:cNvPr id="5" name="Picture 4">
            <a:extLst>
              <a:ext uri="{FF2B5EF4-FFF2-40B4-BE49-F238E27FC236}">
                <a16:creationId xmlns:a16="http://schemas.microsoft.com/office/drawing/2014/main" id="{82BF1018-F6B5-4215-9F57-BB8EDC982309}"/>
              </a:ext>
            </a:extLst>
          </p:cNvPr>
          <p:cNvPicPr>
            <a:picLocks noChangeAspect="1"/>
          </p:cNvPicPr>
          <p:nvPr/>
        </p:nvPicPr>
        <p:blipFill>
          <a:blip r:embed="rId3"/>
          <a:stretch>
            <a:fillRect/>
          </a:stretch>
        </p:blipFill>
        <p:spPr>
          <a:xfrm>
            <a:off x="7303006" y="610072"/>
            <a:ext cx="1119761" cy="1264557"/>
          </a:xfrm>
          <a:prstGeom prst="rect">
            <a:avLst/>
          </a:prstGeom>
        </p:spPr>
      </p:pic>
      <p:pic>
        <p:nvPicPr>
          <p:cNvPr id="7" name="Picture 6">
            <a:extLst>
              <a:ext uri="{FF2B5EF4-FFF2-40B4-BE49-F238E27FC236}">
                <a16:creationId xmlns:a16="http://schemas.microsoft.com/office/drawing/2014/main" id="{B2BDE3BB-9E1A-4487-8D22-6EFE566B5ABC}"/>
              </a:ext>
            </a:extLst>
          </p:cNvPr>
          <p:cNvPicPr>
            <a:picLocks noChangeAspect="1"/>
          </p:cNvPicPr>
          <p:nvPr/>
        </p:nvPicPr>
        <p:blipFill>
          <a:blip r:embed="rId4"/>
          <a:stretch>
            <a:fillRect/>
          </a:stretch>
        </p:blipFill>
        <p:spPr>
          <a:xfrm>
            <a:off x="7303006" y="5566790"/>
            <a:ext cx="1395987" cy="810770"/>
          </a:xfrm>
          <a:prstGeom prst="rect">
            <a:avLst/>
          </a:prstGeom>
        </p:spPr>
      </p:pic>
    </p:spTree>
    <p:extLst>
      <p:ext uri="{BB962C8B-B14F-4D97-AF65-F5344CB8AC3E}">
        <p14:creationId xmlns:p14="http://schemas.microsoft.com/office/powerpoint/2010/main" val="105007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609599"/>
          </a:xfrm>
        </p:spPr>
        <p:txBody>
          <a:bodyPr/>
          <a:lstStyle/>
          <a:p>
            <a:r>
              <a:rPr lang="en-AU" sz="28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5" name="Picture 4"/>
          <p:cNvPicPr/>
          <p:nvPr/>
        </p:nvPicPr>
        <p:blipFill rotWithShape="1">
          <a:blip r:embed="rId3"/>
          <a:srcRect r="18680"/>
          <a:stretch/>
        </p:blipFill>
        <p:spPr bwMode="auto">
          <a:xfrm>
            <a:off x="1885950" y="1940560"/>
            <a:ext cx="5353050" cy="4117340"/>
          </a:xfrm>
          <a:prstGeom prst="rect">
            <a:avLst/>
          </a:prstGeom>
          <a:noFill/>
          <a:ln>
            <a:noFill/>
          </a:ln>
          <a:effectLst/>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42FB885-EC88-4BDE-9944-831D9A4E9DE0}"/>
              </a:ext>
            </a:extLst>
          </p:cNvPr>
          <p:cNvPicPr>
            <a:picLocks noChangeAspect="1"/>
          </p:cNvPicPr>
          <p:nvPr/>
        </p:nvPicPr>
        <p:blipFill>
          <a:blip r:embed="rId4"/>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5C0F7DA7-8937-4493-BA92-58C86978F6FB}"/>
              </a:ext>
            </a:extLst>
          </p:cNvPr>
          <p:cNvPicPr>
            <a:picLocks noChangeAspect="1"/>
          </p:cNvPicPr>
          <p:nvPr/>
        </p:nvPicPr>
        <p:blipFill>
          <a:blip r:embed="rId5"/>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02440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33399"/>
          </a:xfrm>
        </p:spPr>
        <p:txBody>
          <a:bodyPr/>
          <a:lstStyle/>
          <a:p>
            <a:r>
              <a:rPr lang="en-AU" sz="2800" dirty="0">
                <a:effectLst>
                  <a:outerShdw blurRad="38100" dist="38100" dir="2700000" algn="tl">
                    <a:srgbClr val="C0C0C0"/>
                  </a:outerShdw>
                </a:effectLst>
                <a:cs typeface="Arial" pitchFamily="34" charset="0"/>
              </a:rPr>
              <a:t>Other Considerations …</a:t>
            </a:r>
            <a:endParaRPr lang="en-AU" sz="2800" dirty="0"/>
          </a:p>
        </p:txBody>
      </p:sp>
      <p:sp>
        <p:nvSpPr>
          <p:cNvPr id="3" name="Text Placeholder 2"/>
          <p:cNvSpPr>
            <a:spLocks noGrp="1"/>
          </p:cNvSpPr>
          <p:nvPr>
            <p:ph type="body" sz="quarter" idx="12"/>
          </p:nvPr>
        </p:nvSpPr>
        <p:spPr>
          <a:xfrm>
            <a:off x="574833" y="1569720"/>
            <a:ext cx="8029575" cy="4434840"/>
          </a:xfrm>
        </p:spPr>
        <p:txBody>
          <a:bodyPr/>
          <a:lstStyle/>
          <a:p>
            <a:pPr marL="342900" indent="-342900">
              <a:lnSpc>
                <a:spcPct val="150000"/>
              </a:lnSpc>
              <a:buFont typeface="Arial" panose="020B0604020202020204" pitchFamily="34" charset="0"/>
              <a:buChar char="•"/>
            </a:pPr>
            <a:r>
              <a:rPr lang="en-AU" altLang="en-US" sz="2400" dirty="0">
                <a:latin typeface="Helvetica" charset="0"/>
              </a:rPr>
              <a:t>What do I want for my future?</a:t>
            </a:r>
          </a:p>
          <a:p>
            <a:pPr marL="342900" lvl="1" indent="-342900">
              <a:lnSpc>
                <a:spcPct val="150000"/>
              </a:lnSpc>
              <a:spcBef>
                <a:spcPct val="0"/>
              </a:spcBef>
              <a:buFont typeface="Arial" panose="020B0604020202020204" pitchFamily="34" charset="0"/>
              <a:buChar char="•"/>
            </a:pPr>
            <a:r>
              <a:rPr lang="en-AU" altLang="en-US" sz="2400" dirty="0">
                <a:latin typeface="Helvetica" charset="0"/>
              </a:rPr>
              <a:t>What ‘pathway’ best suits me?</a:t>
            </a:r>
          </a:p>
          <a:p>
            <a:pPr marL="342900" indent="-342900">
              <a:lnSpc>
                <a:spcPct val="150000"/>
              </a:lnSpc>
              <a:buFont typeface="Arial" panose="020B0604020202020204" pitchFamily="34" charset="0"/>
              <a:buChar char="•"/>
            </a:pPr>
            <a:r>
              <a:rPr lang="en-AU" altLang="en-US" sz="2400" dirty="0">
                <a:latin typeface="Helvetica" charset="0"/>
              </a:rPr>
              <a:t>Ask for advice from:</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teachers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parents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Year adviser</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careers adviser</a:t>
            </a:r>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5" name="Picture 4">
            <a:extLst>
              <a:ext uri="{FF2B5EF4-FFF2-40B4-BE49-F238E27FC236}">
                <a16:creationId xmlns:a16="http://schemas.microsoft.com/office/drawing/2014/main" id="{62AE8415-BC9A-4098-89C3-2EBC8135B61F}"/>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AF28BB84-9762-462F-80B6-8BF552100EE0}"/>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07465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2020569"/>
            <a:ext cx="9144000" cy="2065656"/>
          </a:xfrm>
        </p:spPr>
        <p:txBody>
          <a:bodyPr/>
          <a:lstStyle/>
          <a:p>
            <a:r>
              <a:rPr lang="en-US" altLang="en-US" sz="3600" dirty="0">
                <a:ea typeface="Geneva" charset="0"/>
                <a:cs typeface="Geneva" charset="0"/>
              </a:rPr>
              <a:t>Key Features of Electives </a:t>
            </a:r>
          </a:p>
          <a:p>
            <a:r>
              <a:rPr lang="en-US" altLang="en-US" sz="3600" b="0" dirty="0">
                <a:ea typeface="Geneva" charset="0"/>
                <a:cs typeface="Geneva" charset="0"/>
              </a:rPr>
              <a:t>offered at </a:t>
            </a:r>
          </a:p>
          <a:p>
            <a:r>
              <a:rPr lang="en-US" altLang="en-US" sz="3600" b="0" dirty="0">
                <a:ea typeface="Geneva" charset="0"/>
                <a:cs typeface="Geneva" charset="0"/>
              </a:rPr>
              <a:t>Liverpool Girls’ High School</a:t>
            </a:r>
            <a:endParaRPr lang="en-AU" sz="3600" b="0" dirty="0"/>
          </a:p>
        </p:txBody>
      </p:sp>
      <p:pic>
        <p:nvPicPr>
          <p:cNvPr id="3" name="Picture 2">
            <a:extLst>
              <a:ext uri="{FF2B5EF4-FFF2-40B4-BE49-F238E27FC236}">
                <a16:creationId xmlns:a16="http://schemas.microsoft.com/office/drawing/2014/main" id="{68B77E40-1BAF-415E-98AE-8423967C1071}"/>
              </a:ext>
            </a:extLst>
          </p:cNvPr>
          <p:cNvPicPr>
            <a:picLocks noChangeAspect="1"/>
          </p:cNvPicPr>
          <p:nvPr/>
        </p:nvPicPr>
        <p:blipFill>
          <a:blip r:embed="rId3"/>
          <a:stretch>
            <a:fillRect/>
          </a:stretch>
        </p:blipFill>
        <p:spPr>
          <a:xfrm>
            <a:off x="7743825" y="5473634"/>
            <a:ext cx="896938" cy="1012921"/>
          </a:xfrm>
          <a:prstGeom prst="rect">
            <a:avLst/>
          </a:prstGeom>
        </p:spPr>
      </p:pic>
      <p:pic>
        <p:nvPicPr>
          <p:cNvPr id="4" name="Picture 3">
            <a:extLst>
              <a:ext uri="{FF2B5EF4-FFF2-40B4-BE49-F238E27FC236}">
                <a16:creationId xmlns:a16="http://schemas.microsoft.com/office/drawing/2014/main" id="{459827EC-CBFC-45AD-A86D-461ACE9C3C44}"/>
              </a:ext>
            </a:extLst>
          </p:cNvPr>
          <p:cNvPicPr>
            <a:picLocks noChangeAspect="1"/>
          </p:cNvPicPr>
          <p:nvPr/>
        </p:nvPicPr>
        <p:blipFill>
          <a:blip r:embed="rId4"/>
          <a:stretch>
            <a:fillRect/>
          </a:stretch>
        </p:blipFill>
        <p:spPr>
          <a:xfrm>
            <a:off x="428625" y="5729288"/>
            <a:ext cx="1303864" cy="757267"/>
          </a:xfrm>
          <a:prstGeom prst="rect">
            <a:avLst/>
          </a:prstGeom>
        </p:spPr>
      </p:pic>
    </p:spTree>
    <p:extLst>
      <p:ext uri="{BB962C8B-B14F-4D97-AF65-F5344CB8AC3E}">
        <p14:creationId xmlns:p14="http://schemas.microsoft.com/office/powerpoint/2010/main" val="282122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C8E3B3-92A6-4C1B-8936-E1891F04DDC1}"/>
              </a:ext>
            </a:extLst>
          </p:cNvPr>
          <p:cNvSpPr>
            <a:spLocks noGrp="1"/>
          </p:cNvSpPr>
          <p:nvPr>
            <p:ph type="body" sz="quarter" idx="11"/>
          </p:nvPr>
        </p:nvSpPr>
        <p:spPr/>
        <p:txBody>
          <a:bodyPr/>
          <a:lstStyle/>
          <a:p>
            <a:r>
              <a:rPr lang="en-AU" dirty="0"/>
              <a:t>Creative and Performing Arts - CAPA</a:t>
            </a:r>
            <a:endParaRPr lang="en-US" dirty="0"/>
          </a:p>
        </p:txBody>
      </p:sp>
      <p:sp>
        <p:nvSpPr>
          <p:cNvPr id="5" name="Text Placeholder 4">
            <a:extLst>
              <a:ext uri="{FF2B5EF4-FFF2-40B4-BE49-F238E27FC236}">
                <a16:creationId xmlns:a16="http://schemas.microsoft.com/office/drawing/2014/main" id="{FD0A46AB-1B65-427B-9868-C6F2AAE2D1E1}"/>
              </a:ext>
            </a:extLst>
          </p:cNvPr>
          <p:cNvSpPr>
            <a:spLocks noGrp="1"/>
          </p:cNvSpPr>
          <p:nvPr>
            <p:ph type="body" sz="quarter" idx="12"/>
          </p:nvPr>
        </p:nvSpPr>
        <p:spPr>
          <a:xfrm>
            <a:off x="574833" y="2262476"/>
            <a:ext cx="8029575" cy="3924012"/>
          </a:xfrm>
        </p:spPr>
        <p:txBody>
          <a:bodyPr/>
          <a:lstStyle/>
          <a:p>
            <a:r>
              <a:rPr lang="en-AU" sz="2000" b="1" dirty="0">
                <a:solidFill>
                  <a:srgbClr val="0070C0"/>
                </a:solidFill>
              </a:rPr>
              <a:t>MUSIC</a:t>
            </a:r>
            <a:endParaRPr lang="en-US" sz="2000" dirty="0">
              <a:solidFill>
                <a:srgbClr val="0070C0"/>
              </a:solidFill>
            </a:endParaRPr>
          </a:p>
          <a:p>
            <a:r>
              <a:rPr lang="en-AU" b="1" dirty="0"/>
              <a:t>Students will learn about … </a:t>
            </a:r>
            <a:endParaRPr lang="en-US" dirty="0"/>
          </a:p>
          <a:p>
            <a:pPr>
              <a:lnSpc>
                <a:spcPct val="150000"/>
              </a:lnSpc>
            </a:pPr>
            <a:r>
              <a:rPr lang="en-AU" dirty="0"/>
              <a:t>Students will study the concepts of music (duration, pitch, dynamics and expressive techniques, tone colour, texture and structure) through the learning experiences of performing, composing and listening, within the context of a range of styles, periods and genres such as Music of a Culture, Theatre Music, Music and Technology, Australian Popular Music, The Music of Gospel, Soul, Funk and Motown and Music for Film, TV and Multimedia. </a:t>
            </a:r>
            <a:endParaRPr lang="en-US" dirty="0"/>
          </a:p>
          <a:p>
            <a:pPr>
              <a:lnSpc>
                <a:spcPct val="150000"/>
              </a:lnSpc>
            </a:pPr>
            <a:r>
              <a:rPr lang="en-AU" dirty="0"/>
              <a:t>The Elective course requires the study of the compulsory topic Australian Music, as well as Baroque Music and Classical Music.</a:t>
            </a:r>
            <a:endParaRPr lang="en-US" dirty="0"/>
          </a:p>
          <a:p>
            <a:endParaRPr lang="en-US" dirty="0"/>
          </a:p>
        </p:txBody>
      </p:sp>
      <p:sp>
        <p:nvSpPr>
          <p:cNvPr id="7" name="Text Placeholder 3">
            <a:extLst>
              <a:ext uri="{FF2B5EF4-FFF2-40B4-BE49-F238E27FC236}">
                <a16:creationId xmlns:a16="http://schemas.microsoft.com/office/drawing/2014/main" id="{929D54E8-B748-44F8-9218-F4EE922AB048}"/>
              </a:ext>
            </a:extLst>
          </p:cNvPr>
          <p:cNvSpPr>
            <a:spLocks noGrp="1"/>
          </p:cNvSpPr>
          <p:nvPr>
            <p:ph type="body" sz="quarter" idx="13"/>
          </p:nvPr>
        </p:nvSpPr>
        <p:spPr/>
        <p:txBody>
          <a:bodyPr/>
          <a:lstStyle/>
          <a:p>
            <a:r>
              <a:rPr lang="en-US" dirty="0"/>
              <a:t>Year 8 Subject Selection for Stage 5</a:t>
            </a:r>
          </a:p>
          <a:p>
            <a:endParaRPr lang="en-AU" dirty="0"/>
          </a:p>
        </p:txBody>
      </p:sp>
      <p:pic>
        <p:nvPicPr>
          <p:cNvPr id="9" name="Picture 8">
            <a:extLst>
              <a:ext uri="{FF2B5EF4-FFF2-40B4-BE49-F238E27FC236}">
                <a16:creationId xmlns:a16="http://schemas.microsoft.com/office/drawing/2014/main" id="{C0613573-20DE-4207-A4E8-325039E76585}"/>
              </a:ext>
            </a:extLst>
          </p:cNvPr>
          <p:cNvPicPr>
            <a:picLocks noChangeAspect="1"/>
          </p:cNvPicPr>
          <p:nvPr/>
        </p:nvPicPr>
        <p:blipFill>
          <a:blip r:embed="rId2"/>
          <a:stretch>
            <a:fillRect/>
          </a:stretch>
        </p:blipFill>
        <p:spPr>
          <a:xfrm>
            <a:off x="7486651" y="1381711"/>
            <a:ext cx="1495424" cy="1542790"/>
          </a:xfrm>
          <a:prstGeom prst="rect">
            <a:avLst/>
          </a:prstGeom>
        </p:spPr>
      </p:pic>
      <p:pic>
        <p:nvPicPr>
          <p:cNvPr id="10" name="Picture 9">
            <a:extLst>
              <a:ext uri="{FF2B5EF4-FFF2-40B4-BE49-F238E27FC236}">
                <a16:creationId xmlns:a16="http://schemas.microsoft.com/office/drawing/2014/main" id="{C0F580BB-4581-47A3-A4DA-48FD38406168}"/>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11" name="Picture 10">
            <a:extLst>
              <a:ext uri="{FF2B5EF4-FFF2-40B4-BE49-F238E27FC236}">
                <a16:creationId xmlns:a16="http://schemas.microsoft.com/office/drawing/2014/main" id="{46AC50BD-C77B-4665-8344-651534E58C65}"/>
              </a:ext>
            </a:extLst>
          </p:cNvPr>
          <p:cNvPicPr>
            <a:picLocks noChangeAspect="1"/>
          </p:cNvPicPr>
          <p:nvPr/>
        </p:nvPicPr>
        <p:blipFill>
          <a:blip r:embed="rId4"/>
          <a:stretch>
            <a:fillRect/>
          </a:stretch>
        </p:blipFill>
        <p:spPr>
          <a:xfrm>
            <a:off x="197166" y="6098636"/>
            <a:ext cx="966787" cy="561497"/>
          </a:xfrm>
          <a:prstGeom prst="rect">
            <a:avLst/>
          </a:prstGeom>
        </p:spPr>
      </p:pic>
    </p:spTree>
    <p:extLst>
      <p:ext uri="{BB962C8B-B14F-4D97-AF65-F5344CB8AC3E}">
        <p14:creationId xmlns:p14="http://schemas.microsoft.com/office/powerpoint/2010/main" val="423007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CE4564-CFE4-4F59-86BE-14CAF3F6AFEA}"/>
              </a:ext>
            </a:extLst>
          </p:cNvPr>
          <p:cNvSpPr>
            <a:spLocks noGrp="1"/>
          </p:cNvSpPr>
          <p:nvPr>
            <p:ph type="body" sz="quarter" idx="12"/>
          </p:nvPr>
        </p:nvSpPr>
        <p:spPr>
          <a:xfrm>
            <a:off x="574833" y="1233776"/>
            <a:ext cx="8029575" cy="4509799"/>
          </a:xfrm>
        </p:spPr>
        <p:txBody>
          <a:bodyPr/>
          <a:lstStyle/>
          <a:p>
            <a:r>
              <a:rPr lang="en-AU" b="1" dirty="0">
                <a:solidFill>
                  <a:srgbClr val="0070C0"/>
                </a:solidFill>
              </a:rPr>
              <a:t>PHOTOGRAPHIC AND DIGITAL MEDIA</a:t>
            </a:r>
            <a:endParaRPr lang="en-US" b="1" dirty="0">
              <a:solidFill>
                <a:srgbClr val="0070C0"/>
              </a:solidFill>
            </a:endParaRPr>
          </a:p>
          <a:p>
            <a:endParaRPr lang="en-AU" dirty="0"/>
          </a:p>
          <a:p>
            <a:endParaRPr lang="en-AU" dirty="0"/>
          </a:p>
          <a:p>
            <a:r>
              <a:rPr lang="en-AU" dirty="0"/>
              <a:t>Students will explore: </a:t>
            </a:r>
            <a:endParaRPr lang="en-US" dirty="0"/>
          </a:p>
          <a:p>
            <a:pPr marL="742950" lvl="1" indent="-285750">
              <a:buFont typeface="Wingdings" panose="05000000000000000000" pitchFamily="2" charset="2"/>
              <a:buChar char="§"/>
            </a:pPr>
            <a:r>
              <a:rPr lang="en-AU" sz="1800" dirty="0"/>
              <a:t>Wet photography (darkroom) </a:t>
            </a:r>
            <a:endParaRPr lang="en-US" sz="1800" dirty="0"/>
          </a:p>
          <a:p>
            <a:pPr marL="742950" lvl="1" indent="-285750">
              <a:buFont typeface="Wingdings" panose="05000000000000000000" pitchFamily="2" charset="2"/>
              <a:buChar char="§"/>
            </a:pPr>
            <a:r>
              <a:rPr lang="en-AU" sz="1800" dirty="0"/>
              <a:t>Digital photography </a:t>
            </a:r>
            <a:r>
              <a:rPr lang="en-US" sz="1800" dirty="0"/>
              <a:t>- </a:t>
            </a:r>
            <a:r>
              <a:rPr lang="en-AU" sz="1800" i="1" dirty="0"/>
              <a:t>Computer-generated images using Adobe Photoshop and other computer programs. </a:t>
            </a:r>
            <a:endParaRPr lang="en-US" sz="1800" dirty="0"/>
          </a:p>
          <a:p>
            <a:pPr marL="742950" lvl="1" indent="-285750">
              <a:buFont typeface="Wingdings" panose="05000000000000000000" pitchFamily="2" charset="2"/>
              <a:buChar char="§"/>
            </a:pPr>
            <a:r>
              <a:rPr lang="en-AU" sz="1800" dirty="0"/>
              <a:t>Video and animation </a:t>
            </a:r>
            <a:endParaRPr lang="en-US" sz="1800" dirty="0"/>
          </a:p>
          <a:p>
            <a:r>
              <a:rPr lang="en-AU" dirty="0"/>
              <a:t> </a:t>
            </a:r>
            <a:endParaRPr lang="en-US" dirty="0"/>
          </a:p>
          <a:p>
            <a:r>
              <a:rPr lang="en-AU" dirty="0"/>
              <a:t>Students will use a range of materials and techniques, be required to produce a portfolio and keep a journal. They may use their own cameras but will have access to school cameras.</a:t>
            </a:r>
            <a:endParaRPr lang="en-US" dirty="0"/>
          </a:p>
          <a:p>
            <a:r>
              <a:rPr lang="en-AU" dirty="0"/>
              <a:t> </a:t>
            </a:r>
            <a:endParaRPr lang="en-US" dirty="0"/>
          </a:p>
          <a:p>
            <a:r>
              <a:rPr lang="en-AU" dirty="0"/>
              <a:t>Students learn to investigate and respond to a wide range of photographic and digital media artists and works in making, critical and historical studies.</a:t>
            </a:r>
            <a:endParaRPr lang="en-US" dirty="0"/>
          </a:p>
          <a:p>
            <a:endParaRPr lang="en-US" dirty="0"/>
          </a:p>
        </p:txBody>
      </p:sp>
      <p:sp>
        <p:nvSpPr>
          <p:cNvPr id="5" name="Text Placeholder 3">
            <a:extLst>
              <a:ext uri="{FF2B5EF4-FFF2-40B4-BE49-F238E27FC236}">
                <a16:creationId xmlns:a16="http://schemas.microsoft.com/office/drawing/2014/main" id="{F998945F-BEDE-43CE-BEB6-E46F23FF78A8}"/>
              </a:ext>
            </a:extLst>
          </p:cNvPr>
          <p:cNvSpPr>
            <a:spLocks noGrp="1"/>
          </p:cNvSpPr>
          <p:nvPr>
            <p:ph type="body" sz="quarter" idx="13"/>
          </p:nvPr>
        </p:nvSpPr>
        <p:spPr/>
        <p:txBody>
          <a:bodyPr/>
          <a:lstStyle/>
          <a:p>
            <a:r>
              <a:rPr lang="en-US" dirty="0"/>
              <a:t>Year 8 Subject Selection for Stage 5</a:t>
            </a:r>
          </a:p>
          <a:p>
            <a:endParaRPr lang="en-AU" dirty="0"/>
          </a:p>
        </p:txBody>
      </p:sp>
      <p:pic>
        <p:nvPicPr>
          <p:cNvPr id="7" name="Picture 6">
            <a:extLst>
              <a:ext uri="{FF2B5EF4-FFF2-40B4-BE49-F238E27FC236}">
                <a16:creationId xmlns:a16="http://schemas.microsoft.com/office/drawing/2014/main" id="{FC48D0AE-619E-4E46-92AC-005098D35432}"/>
              </a:ext>
            </a:extLst>
          </p:cNvPr>
          <p:cNvPicPr>
            <a:picLocks noChangeAspect="1"/>
          </p:cNvPicPr>
          <p:nvPr/>
        </p:nvPicPr>
        <p:blipFill>
          <a:blip r:embed="rId2"/>
          <a:stretch>
            <a:fillRect/>
          </a:stretch>
        </p:blipFill>
        <p:spPr>
          <a:xfrm>
            <a:off x="6643686" y="945421"/>
            <a:ext cx="1743075" cy="1782333"/>
          </a:xfrm>
          <a:prstGeom prst="rect">
            <a:avLst/>
          </a:prstGeom>
        </p:spPr>
      </p:pic>
      <p:pic>
        <p:nvPicPr>
          <p:cNvPr id="8" name="Picture 7">
            <a:extLst>
              <a:ext uri="{FF2B5EF4-FFF2-40B4-BE49-F238E27FC236}">
                <a16:creationId xmlns:a16="http://schemas.microsoft.com/office/drawing/2014/main" id="{4764A117-25EE-447A-A4D4-E46859638D99}"/>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9" name="Picture 8">
            <a:extLst>
              <a:ext uri="{FF2B5EF4-FFF2-40B4-BE49-F238E27FC236}">
                <a16:creationId xmlns:a16="http://schemas.microsoft.com/office/drawing/2014/main" id="{E65F67C6-1A15-4F65-B0B0-C1E3F869A3A6}"/>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185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EBE45B-EB5C-462F-A8F2-CA3378FBDECD}"/>
              </a:ext>
            </a:extLst>
          </p:cNvPr>
          <p:cNvSpPr>
            <a:spLocks noGrp="1"/>
          </p:cNvSpPr>
          <p:nvPr>
            <p:ph type="body" sz="quarter" idx="12"/>
          </p:nvPr>
        </p:nvSpPr>
        <p:spPr>
          <a:xfrm>
            <a:off x="574833" y="1062326"/>
            <a:ext cx="8029575" cy="5209887"/>
          </a:xfrm>
        </p:spPr>
        <p:txBody>
          <a:bodyPr/>
          <a:lstStyle/>
          <a:p>
            <a:r>
              <a:rPr lang="en-AU" sz="2000" b="1" dirty="0">
                <a:solidFill>
                  <a:srgbClr val="0070C0"/>
                </a:solidFill>
              </a:rPr>
              <a:t>VISUAL ARTS</a:t>
            </a:r>
            <a:endParaRPr lang="en-US" sz="2000" dirty="0">
              <a:solidFill>
                <a:srgbClr val="0070C0"/>
              </a:solidFill>
            </a:endParaRPr>
          </a:p>
          <a:p>
            <a:endParaRPr lang="en-AU" dirty="0"/>
          </a:p>
          <a:p>
            <a:r>
              <a:rPr lang="en-AU" dirty="0"/>
              <a:t>In Visual Arts students will learn about a range of art practices including; </a:t>
            </a:r>
            <a:endParaRPr lang="en-US" dirty="0"/>
          </a:p>
          <a:p>
            <a:r>
              <a:rPr lang="en-AU" dirty="0"/>
              <a:t> </a:t>
            </a:r>
            <a:endParaRPr lang="en-US" dirty="0"/>
          </a:p>
          <a:p>
            <a:pPr marL="742950" lvl="1" indent="-285750">
              <a:lnSpc>
                <a:spcPct val="150000"/>
              </a:lnSpc>
              <a:buFont typeface="Wingdings" panose="05000000000000000000" pitchFamily="2" charset="2"/>
              <a:buChar char="§"/>
            </a:pPr>
            <a:r>
              <a:rPr lang="en-AU" sz="1800" dirty="0"/>
              <a:t>Painting and drawing </a:t>
            </a:r>
            <a:endParaRPr lang="en-US" sz="1800" dirty="0"/>
          </a:p>
          <a:p>
            <a:pPr marL="742950" lvl="1" indent="-285750">
              <a:lnSpc>
                <a:spcPct val="150000"/>
              </a:lnSpc>
              <a:buFont typeface="Wingdings" panose="05000000000000000000" pitchFamily="2" charset="2"/>
              <a:buChar char="§"/>
            </a:pPr>
            <a:r>
              <a:rPr lang="en-AU" sz="1800" dirty="0"/>
              <a:t>Sculpture </a:t>
            </a:r>
            <a:endParaRPr lang="en-US" sz="1800" dirty="0"/>
          </a:p>
          <a:p>
            <a:pPr marL="742950" lvl="1" indent="-285750">
              <a:lnSpc>
                <a:spcPct val="150000"/>
              </a:lnSpc>
              <a:buFont typeface="Wingdings" panose="05000000000000000000" pitchFamily="2" charset="2"/>
              <a:buChar char="§"/>
            </a:pPr>
            <a:r>
              <a:rPr lang="en-AU" sz="1800" dirty="0"/>
              <a:t>Ceramics </a:t>
            </a:r>
            <a:endParaRPr lang="en-US" sz="1800" dirty="0"/>
          </a:p>
          <a:p>
            <a:pPr marL="742950" lvl="1" indent="-285750">
              <a:lnSpc>
                <a:spcPct val="150000"/>
              </a:lnSpc>
              <a:buFont typeface="Wingdings" panose="05000000000000000000" pitchFamily="2" charset="2"/>
              <a:buChar char="§"/>
            </a:pPr>
            <a:r>
              <a:rPr lang="en-AU" sz="1800" dirty="0"/>
              <a:t>Photography and digital media </a:t>
            </a:r>
            <a:endParaRPr lang="en-US" sz="1800" dirty="0"/>
          </a:p>
          <a:p>
            <a:pPr marL="742950" lvl="1" indent="-285750">
              <a:lnSpc>
                <a:spcPct val="150000"/>
              </a:lnSpc>
              <a:buFont typeface="Wingdings" panose="05000000000000000000" pitchFamily="2" charset="2"/>
              <a:buChar char="§"/>
            </a:pPr>
            <a:r>
              <a:rPr lang="en-AU" sz="1800" dirty="0"/>
              <a:t>Printmaking </a:t>
            </a:r>
          </a:p>
          <a:p>
            <a:pPr marL="742950" lvl="1" indent="-285750">
              <a:lnSpc>
                <a:spcPct val="150000"/>
              </a:lnSpc>
              <a:buFont typeface="Wingdings" panose="05000000000000000000" pitchFamily="2" charset="2"/>
              <a:buChar char="§"/>
            </a:pPr>
            <a:r>
              <a:rPr lang="en-AU" sz="1800" dirty="0"/>
              <a:t>Art Wearable</a:t>
            </a:r>
            <a:endParaRPr lang="en-US" sz="1800" dirty="0"/>
          </a:p>
          <a:p>
            <a:r>
              <a:rPr lang="en-AU" dirty="0"/>
              <a:t> </a:t>
            </a:r>
            <a:endParaRPr lang="en-US" dirty="0"/>
          </a:p>
          <a:p>
            <a:r>
              <a:rPr lang="en-AU" dirty="0"/>
              <a:t>Students will need to purchase a Visual Arts Diary to record their art making process.</a:t>
            </a:r>
            <a:endParaRPr lang="en-US" dirty="0"/>
          </a:p>
          <a:p>
            <a:endParaRPr lang="en-US" dirty="0"/>
          </a:p>
        </p:txBody>
      </p:sp>
      <p:sp>
        <p:nvSpPr>
          <p:cNvPr id="5" name="Text Placeholder 3">
            <a:extLst>
              <a:ext uri="{FF2B5EF4-FFF2-40B4-BE49-F238E27FC236}">
                <a16:creationId xmlns:a16="http://schemas.microsoft.com/office/drawing/2014/main" id="{B913DBF8-3243-4482-88B5-14008D0E410B}"/>
              </a:ext>
            </a:extLst>
          </p:cNvPr>
          <p:cNvSpPr>
            <a:spLocks noGrp="1"/>
          </p:cNvSpPr>
          <p:nvPr>
            <p:ph type="body" sz="quarter" idx="13"/>
          </p:nvPr>
        </p:nvSpPr>
        <p:spPr/>
        <p:txBody>
          <a:bodyPr/>
          <a:lstStyle/>
          <a:p>
            <a:r>
              <a:rPr lang="en-US" dirty="0"/>
              <a:t>Year 8 Subject Selection for Stage 5</a:t>
            </a:r>
          </a:p>
          <a:p>
            <a:endParaRPr lang="en-AU" dirty="0"/>
          </a:p>
        </p:txBody>
      </p:sp>
      <p:pic>
        <p:nvPicPr>
          <p:cNvPr id="7" name="Picture 6">
            <a:extLst>
              <a:ext uri="{FF2B5EF4-FFF2-40B4-BE49-F238E27FC236}">
                <a16:creationId xmlns:a16="http://schemas.microsoft.com/office/drawing/2014/main" id="{1C9FDF01-5A0C-4AC3-9BDD-A9DD5AF04AEA}"/>
              </a:ext>
            </a:extLst>
          </p:cNvPr>
          <p:cNvPicPr>
            <a:picLocks noChangeAspect="1"/>
          </p:cNvPicPr>
          <p:nvPr/>
        </p:nvPicPr>
        <p:blipFill>
          <a:blip r:embed="rId2"/>
          <a:stretch>
            <a:fillRect/>
          </a:stretch>
        </p:blipFill>
        <p:spPr>
          <a:xfrm>
            <a:off x="4855558" y="2652712"/>
            <a:ext cx="3140680" cy="1662113"/>
          </a:xfrm>
          <a:prstGeom prst="rect">
            <a:avLst/>
          </a:prstGeom>
        </p:spPr>
      </p:pic>
      <p:pic>
        <p:nvPicPr>
          <p:cNvPr id="8" name="Picture 7">
            <a:extLst>
              <a:ext uri="{FF2B5EF4-FFF2-40B4-BE49-F238E27FC236}">
                <a16:creationId xmlns:a16="http://schemas.microsoft.com/office/drawing/2014/main" id="{E4065E3D-E845-4BA5-9AFE-CF4A97057FE4}"/>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9" name="Picture 8">
            <a:extLst>
              <a:ext uri="{FF2B5EF4-FFF2-40B4-BE49-F238E27FC236}">
                <a16:creationId xmlns:a16="http://schemas.microsoft.com/office/drawing/2014/main" id="{09129229-13D7-4523-B1BA-4C562070F857}"/>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73529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1370D8-764A-47D8-8DC5-AD2AF751210C}"/>
              </a:ext>
            </a:extLst>
          </p:cNvPr>
          <p:cNvSpPr>
            <a:spLocks noGrp="1"/>
          </p:cNvSpPr>
          <p:nvPr>
            <p:ph type="body" sz="quarter" idx="12"/>
          </p:nvPr>
        </p:nvSpPr>
        <p:spPr>
          <a:xfrm>
            <a:off x="574833" y="1405226"/>
            <a:ext cx="8029575" cy="4424074"/>
          </a:xfrm>
        </p:spPr>
        <p:txBody>
          <a:bodyPr/>
          <a:lstStyle/>
          <a:p>
            <a:r>
              <a:rPr lang="en-AU" sz="2000" b="1" dirty="0">
                <a:solidFill>
                  <a:srgbClr val="0070C0"/>
                </a:solidFill>
              </a:rPr>
              <a:t>VISUAL DESIGN</a:t>
            </a:r>
            <a:endParaRPr lang="en-US" sz="2000" dirty="0">
              <a:solidFill>
                <a:srgbClr val="0070C0"/>
              </a:solidFill>
            </a:endParaRPr>
          </a:p>
          <a:p>
            <a:endParaRPr lang="en-AU" dirty="0"/>
          </a:p>
          <a:p>
            <a:r>
              <a:rPr lang="en-AU" dirty="0"/>
              <a:t>Students learn about the Visual Design practices of: </a:t>
            </a:r>
            <a:endParaRPr lang="en-US" dirty="0"/>
          </a:p>
          <a:p>
            <a:pPr marL="914400" lvl="1" indent="-457200">
              <a:buFont typeface="Wingdings" panose="05000000000000000000" pitchFamily="2" charset="2"/>
              <a:buChar char="§"/>
            </a:pPr>
            <a:r>
              <a:rPr lang="en-AU" sz="1800" dirty="0"/>
              <a:t>Web designers </a:t>
            </a:r>
            <a:endParaRPr lang="en-US" sz="1800" dirty="0"/>
          </a:p>
          <a:p>
            <a:pPr marL="914400" lvl="1" indent="-457200">
              <a:buFont typeface="Wingdings" panose="05000000000000000000" pitchFamily="2" charset="2"/>
              <a:buChar char="§"/>
            </a:pPr>
            <a:r>
              <a:rPr lang="en-AU" sz="1800" dirty="0"/>
              <a:t>Architects </a:t>
            </a:r>
            <a:endParaRPr lang="en-US" sz="1800" dirty="0"/>
          </a:p>
          <a:p>
            <a:pPr marL="914400" lvl="1" indent="-457200">
              <a:buFont typeface="Wingdings" panose="05000000000000000000" pitchFamily="2" charset="2"/>
              <a:buChar char="§"/>
            </a:pPr>
            <a:r>
              <a:rPr lang="en-AU" sz="1800" dirty="0"/>
              <a:t>Commercial and Industrial Designers </a:t>
            </a:r>
            <a:endParaRPr lang="en-US" sz="1800" dirty="0"/>
          </a:p>
          <a:p>
            <a:pPr marL="914400" lvl="1" indent="-457200">
              <a:buFont typeface="Wingdings" panose="05000000000000000000" pitchFamily="2" charset="2"/>
              <a:buChar char="§"/>
            </a:pPr>
            <a:r>
              <a:rPr lang="en-AU" sz="1800" dirty="0"/>
              <a:t>Space </a:t>
            </a:r>
            <a:endParaRPr lang="en-US" sz="1800" dirty="0"/>
          </a:p>
          <a:p>
            <a:pPr marL="914400" lvl="1" indent="-457200">
              <a:buFont typeface="Wingdings" panose="05000000000000000000" pitchFamily="2" charset="2"/>
              <a:buChar char="§"/>
            </a:pPr>
            <a:r>
              <a:rPr lang="en-AU" sz="1800" dirty="0"/>
              <a:t>Light and Sound Designers </a:t>
            </a:r>
            <a:endParaRPr lang="en-US" sz="1800" dirty="0"/>
          </a:p>
          <a:p>
            <a:pPr marL="914400" lvl="1" indent="-457200">
              <a:buFont typeface="Wingdings" panose="05000000000000000000" pitchFamily="2" charset="2"/>
              <a:buChar char="§"/>
            </a:pPr>
            <a:r>
              <a:rPr lang="en-AU" sz="1800" dirty="0"/>
              <a:t>Graphic Designers </a:t>
            </a:r>
            <a:endParaRPr lang="en-US" sz="1800" dirty="0"/>
          </a:p>
          <a:p>
            <a:pPr marL="914400" lvl="1" indent="-457200">
              <a:buFont typeface="Wingdings" panose="05000000000000000000" pitchFamily="2" charset="2"/>
              <a:buChar char="§"/>
            </a:pPr>
            <a:r>
              <a:rPr lang="en-AU" sz="1800" dirty="0"/>
              <a:t>Fashion, Accessory and Textile Designers </a:t>
            </a:r>
            <a:endParaRPr lang="en-US" sz="1800" dirty="0"/>
          </a:p>
          <a:p>
            <a:pPr marL="914400" lvl="1" indent="-457200">
              <a:buFont typeface="Wingdings" panose="05000000000000000000" pitchFamily="2" charset="2"/>
              <a:buChar char="§"/>
            </a:pPr>
            <a:r>
              <a:rPr lang="en-AU" sz="1800" dirty="0"/>
              <a:t>Interior Designers </a:t>
            </a:r>
            <a:endParaRPr lang="en-US" sz="1800" dirty="0"/>
          </a:p>
          <a:p>
            <a:r>
              <a:rPr lang="en-AU" dirty="0"/>
              <a:t> </a:t>
            </a:r>
          </a:p>
          <a:p>
            <a:r>
              <a:rPr lang="en-AU" dirty="0"/>
              <a:t>Students will need to purchase a Visual Arts Diary to record their art making process.</a:t>
            </a:r>
            <a:endParaRPr lang="en-US" dirty="0"/>
          </a:p>
          <a:p>
            <a:endParaRPr lang="en-US" dirty="0"/>
          </a:p>
        </p:txBody>
      </p:sp>
      <p:sp>
        <p:nvSpPr>
          <p:cNvPr id="5" name="Text Placeholder 3">
            <a:extLst>
              <a:ext uri="{FF2B5EF4-FFF2-40B4-BE49-F238E27FC236}">
                <a16:creationId xmlns:a16="http://schemas.microsoft.com/office/drawing/2014/main" id="{9FC891E4-A057-4355-8D44-CDFDF3D15D80}"/>
              </a:ext>
            </a:extLst>
          </p:cNvPr>
          <p:cNvSpPr>
            <a:spLocks noGrp="1"/>
          </p:cNvSpPr>
          <p:nvPr>
            <p:ph type="body" sz="quarter" idx="13"/>
          </p:nvPr>
        </p:nvSpPr>
        <p:spPr/>
        <p:txBody>
          <a:bodyPr/>
          <a:lstStyle/>
          <a:p>
            <a:r>
              <a:rPr lang="en-US" dirty="0"/>
              <a:t>Year 8 Subject Selection for Stage 5</a:t>
            </a:r>
          </a:p>
          <a:p>
            <a:endParaRPr lang="en-AU" dirty="0"/>
          </a:p>
        </p:txBody>
      </p:sp>
      <p:pic>
        <p:nvPicPr>
          <p:cNvPr id="7" name="Picture 6">
            <a:extLst>
              <a:ext uri="{FF2B5EF4-FFF2-40B4-BE49-F238E27FC236}">
                <a16:creationId xmlns:a16="http://schemas.microsoft.com/office/drawing/2014/main" id="{A2120D14-C8F5-49CE-806F-AF5D723B978D}"/>
              </a:ext>
            </a:extLst>
          </p:cNvPr>
          <p:cNvPicPr>
            <a:picLocks noChangeAspect="1"/>
          </p:cNvPicPr>
          <p:nvPr/>
        </p:nvPicPr>
        <p:blipFill>
          <a:blip r:embed="rId2"/>
          <a:stretch>
            <a:fillRect/>
          </a:stretch>
        </p:blipFill>
        <p:spPr>
          <a:xfrm>
            <a:off x="6320125" y="2228850"/>
            <a:ext cx="2064789" cy="1885949"/>
          </a:xfrm>
          <a:prstGeom prst="rect">
            <a:avLst/>
          </a:prstGeom>
        </p:spPr>
      </p:pic>
      <p:pic>
        <p:nvPicPr>
          <p:cNvPr id="8" name="Picture 7">
            <a:extLst>
              <a:ext uri="{FF2B5EF4-FFF2-40B4-BE49-F238E27FC236}">
                <a16:creationId xmlns:a16="http://schemas.microsoft.com/office/drawing/2014/main" id="{E732105B-01FA-444B-925A-D361DFB1A0FA}"/>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9" name="Picture 8">
            <a:extLst>
              <a:ext uri="{FF2B5EF4-FFF2-40B4-BE49-F238E27FC236}">
                <a16:creationId xmlns:a16="http://schemas.microsoft.com/office/drawing/2014/main" id="{6D742366-66DC-4539-B519-2C4BED558462}"/>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405186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movflamecolumn">
            <a:extLst>
              <a:ext uri="{FF2B5EF4-FFF2-40B4-BE49-F238E27FC236}">
                <a16:creationId xmlns:a16="http://schemas.microsoft.com/office/drawing/2014/main" id="{AD6E0903-ED02-4F71-B72B-14296AC498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9244" y="513256"/>
            <a:ext cx="1054810" cy="239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3E97B625-C7C1-402A-A6F7-AEAE69DA3CBC}"/>
              </a:ext>
            </a:extLst>
          </p:cNvPr>
          <p:cNvSpPr>
            <a:spLocks noGrp="1"/>
          </p:cNvSpPr>
          <p:nvPr>
            <p:ph type="body" sz="quarter" idx="11"/>
          </p:nvPr>
        </p:nvSpPr>
        <p:spPr/>
        <p:txBody>
          <a:bodyPr/>
          <a:lstStyle/>
          <a:p>
            <a:r>
              <a:rPr lang="en-AU" dirty="0">
                <a:effectLst>
                  <a:outerShdw blurRad="38100" dist="38100" dir="2700000" algn="tl">
                    <a:srgbClr val="000000">
                      <a:alpha val="43137"/>
                    </a:srgbClr>
                  </a:outerShdw>
                </a:effectLst>
              </a:rPr>
              <a:t>History Elective …</a:t>
            </a:r>
            <a:endParaRPr lang="en-US"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C2D25AC-B1F0-48FE-B3D4-2F461BDFFDD2}"/>
              </a:ext>
            </a:extLst>
          </p:cNvPr>
          <p:cNvSpPr>
            <a:spLocks noGrp="1"/>
          </p:cNvSpPr>
          <p:nvPr>
            <p:ph type="body" sz="quarter" idx="12"/>
          </p:nvPr>
        </p:nvSpPr>
        <p:spPr>
          <a:xfrm>
            <a:off x="538480" y="2905414"/>
            <a:ext cx="8029575" cy="3221037"/>
          </a:xfrm>
        </p:spPr>
        <p:txBody>
          <a:bodyPr/>
          <a:lstStyle/>
          <a:p>
            <a:pPr marL="342900" indent="-342900">
              <a:buFont typeface="Wingdings" panose="05000000000000000000" pitchFamily="2" charset="2"/>
              <a:buChar char="§"/>
            </a:pPr>
            <a:r>
              <a:rPr lang="en-AU" altLang="en-US" sz="2000" dirty="0">
                <a:solidFill>
                  <a:schemeClr val="tx1"/>
                </a:solidFill>
                <a:latin typeface="Arial" panose="020B0604020202020204" pitchFamily="34" charset="0"/>
                <a:cs typeface="Arial" panose="020B0604020202020204" pitchFamily="34" charset="0"/>
              </a:rPr>
              <a:t>In Years 9 and 10 students who are interested in world history and would like to learn about it in less traditional ways can choose History Elective.</a:t>
            </a:r>
          </a:p>
          <a:p>
            <a:endParaRPr lang="en-AU" altLang="en-US" sz="20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AU" altLang="en-US" sz="2000" dirty="0">
                <a:solidFill>
                  <a:schemeClr val="tx1"/>
                </a:solidFill>
                <a:latin typeface="Arial" panose="020B0604020202020204" pitchFamily="34" charset="0"/>
                <a:cs typeface="Arial" panose="020B0604020202020204" pitchFamily="34" charset="0"/>
              </a:rPr>
              <a:t>Assessment may include: writing drama scripts, making picture books or learning what is fact and what is entertainment through the study of historical films and various technology inspired learning activities.</a:t>
            </a:r>
          </a:p>
          <a:p>
            <a:endParaRPr lang="en-US" dirty="0"/>
          </a:p>
        </p:txBody>
      </p:sp>
      <p:sp>
        <p:nvSpPr>
          <p:cNvPr id="5" name="Text Placeholder 3">
            <a:extLst>
              <a:ext uri="{FF2B5EF4-FFF2-40B4-BE49-F238E27FC236}">
                <a16:creationId xmlns:a16="http://schemas.microsoft.com/office/drawing/2014/main" id="{C89E2243-7641-4A93-AAA4-A32D98F0512E}"/>
              </a:ext>
            </a:extLst>
          </p:cNvPr>
          <p:cNvSpPr>
            <a:spLocks noGrp="1"/>
          </p:cNvSpPr>
          <p:nvPr>
            <p:ph type="body" sz="quarter" idx="13"/>
          </p:nvPr>
        </p:nvSpPr>
        <p:spPr/>
        <p:txBody>
          <a:bodyPr/>
          <a:lstStyle/>
          <a:p>
            <a:r>
              <a:rPr lang="en-US" dirty="0"/>
              <a:t>Year 8 Subject Selection for Stage 5</a:t>
            </a:r>
          </a:p>
          <a:p>
            <a:endParaRPr lang="en-AU" dirty="0"/>
          </a:p>
        </p:txBody>
      </p:sp>
      <p:pic>
        <p:nvPicPr>
          <p:cNvPr id="7" name="Picture 13" descr="csi2_3">
            <a:hlinkClick r:id="rId4"/>
            <a:extLst>
              <a:ext uri="{FF2B5EF4-FFF2-40B4-BE49-F238E27FC236}">
                <a16:creationId xmlns:a16="http://schemas.microsoft.com/office/drawing/2014/main" id="{76CE9B3C-6414-44C3-805C-FE7583FC76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90141">
            <a:off x="7116093" y="5121534"/>
            <a:ext cx="128111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rime_Scene">
            <a:hlinkClick r:id="rId6"/>
            <a:extLst>
              <a:ext uri="{FF2B5EF4-FFF2-40B4-BE49-F238E27FC236}">
                <a16:creationId xmlns:a16="http://schemas.microsoft.com/office/drawing/2014/main" id="{C2F59B0E-8B41-4505-A4F5-7A4C09415F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774" y="1220628"/>
            <a:ext cx="12239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F758E02-AD5F-450C-8933-D6B91ACEDF6B}"/>
              </a:ext>
            </a:extLst>
          </p:cNvPr>
          <p:cNvPicPr>
            <a:picLocks noChangeAspect="1"/>
          </p:cNvPicPr>
          <p:nvPr/>
        </p:nvPicPr>
        <p:blipFill>
          <a:blip r:embed="rId8"/>
          <a:stretch>
            <a:fillRect/>
          </a:stretch>
        </p:blipFill>
        <p:spPr>
          <a:xfrm>
            <a:off x="8299917" y="5877977"/>
            <a:ext cx="548260" cy="619155"/>
          </a:xfrm>
          <a:prstGeom prst="rect">
            <a:avLst/>
          </a:prstGeom>
        </p:spPr>
      </p:pic>
      <p:pic>
        <p:nvPicPr>
          <p:cNvPr id="10" name="Picture 9">
            <a:extLst>
              <a:ext uri="{FF2B5EF4-FFF2-40B4-BE49-F238E27FC236}">
                <a16:creationId xmlns:a16="http://schemas.microsoft.com/office/drawing/2014/main" id="{4A63FF1A-DE37-4D9E-A4A3-F47E7C1CA4D9}"/>
              </a:ext>
            </a:extLst>
          </p:cNvPr>
          <p:cNvPicPr>
            <a:picLocks noChangeAspect="1"/>
          </p:cNvPicPr>
          <p:nvPr/>
        </p:nvPicPr>
        <p:blipFill>
          <a:blip r:embed="rId9"/>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8770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4"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73870-8FF2-426A-A6DD-338B28D6FE7D}"/>
              </a:ext>
            </a:extLst>
          </p:cNvPr>
          <p:cNvSpPr>
            <a:spLocks noGrp="1"/>
          </p:cNvSpPr>
          <p:nvPr>
            <p:ph type="body" sz="quarter" idx="12"/>
          </p:nvPr>
        </p:nvSpPr>
        <p:spPr>
          <a:xfrm>
            <a:off x="574833" y="1485901"/>
            <a:ext cx="8029575" cy="4254788"/>
          </a:xfrm>
        </p:spPr>
        <p:txBody>
          <a:bodyPr/>
          <a:lstStyle/>
          <a:p>
            <a:pPr>
              <a:defRPr/>
            </a:pPr>
            <a:r>
              <a:rPr lang="en-AU" sz="2000" dirty="0">
                <a:solidFill>
                  <a:schemeClr val="tx1"/>
                </a:solidFill>
                <a:latin typeface="Arial" panose="020B0604020202020204" pitchFamily="34" charset="0"/>
                <a:ea typeface="MS Gothic" panose="020B0609070205080204" pitchFamily="49" charset="-128"/>
                <a:cs typeface="Arial" panose="020B0604020202020204" pitchFamily="34" charset="0"/>
              </a:rPr>
              <a:t>Topics will include:</a:t>
            </a:r>
          </a:p>
          <a:p>
            <a:pPr>
              <a:defRPr/>
            </a:pPr>
            <a:endParaRPr lang="en-AU" sz="2000" dirty="0">
              <a:solidFill>
                <a:schemeClr val="tx1"/>
              </a:solidFill>
              <a:latin typeface="Arial" panose="020B0604020202020204" pitchFamily="34" charset="0"/>
              <a:cs typeface="Arial" panose="020B0604020202020204" pitchFamily="34" charset="0"/>
            </a:endParaRPr>
          </a:p>
          <a:p>
            <a:pPr marL="285750" indent="-285750">
              <a:buFontTx/>
              <a:buChar char="-"/>
              <a:defRPr/>
            </a:pPr>
            <a:r>
              <a:rPr lang="en-AU" sz="2000" dirty="0">
                <a:solidFill>
                  <a:schemeClr val="tx1"/>
                </a:solidFill>
                <a:latin typeface="Arial" panose="020B0604020202020204" pitchFamily="34" charset="0"/>
                <a:cs typeface="Arial" panose="020B0604020202020204" pitchFamily="34" charset="0"/>
              </a:rPr>
              <a:t>Ancient Societies of China and Greece</a:t>
            </a:r>
          </a:p>
          <a:p>
            <a:pPr marL="285750" indent="-285750">
              <a:buFontTx/>
              <a:buChar char="-"/>
              <a:defRPr/>
            </a:pPr>
            <a:endParaRPr lang="en-AU" sz="2000" dirty="0">
              <a:solidFill>
                <a:schemeClr val="tx1"/>
              </a:solidFill>
              <a:latin typeface="Arial" panose="020B0604020202020204" pitchFamily="34" charset="0"/>
              <a:cs typeface="Arial" panose="020B0604020202020204" pitchFamily="34" charset="0"/>
            </a:endParaRPr>
          </a:p>
          <a:p>
            <a:pPr marL="285750" indent="-285750">
              <a:buFontTx/>
              <a:buChar char="-"/>
              <a:defRPr/>
            </a:pPr>
            <a:r>
              <a:rPr lang="en-AU" sz="2000" dirty="0">
                <a:solidFill>
                  <a:schemeClr val="tx1"/>
                </a:solidFill>
                <a:latin typeface="Arial" panose="020B0604020202020204" pitchFamily="34" charset="0"/>
                <a:cs typeface="Arial" panose="020B0604020202020204" pitchFamily="34" charset="0"/>
              </a:rPr>
              <a:t>Crime Investigation Unit- Unsolved History Mysteries (Jack The Ripper)</a:t>
            </a:r>
          </a:p>
          <a:p>
            <a:pPr marL="285750" indent="-285750">
              <a:buFontTx/>
              <a:buChar char="-"/>
              <a:defRPr/>
            </a:pPr>
            <a:endParaRPr lang="en-AU" sz="2000" dirty="0">
              <a:solidFill>
                <a:schemeClr val="tx1"/>
              </a:solidFill>
              <a:latin typeface="Arial" panose="020B0604020202020204" pitchFamily="34" charset="0"/>
              <a:cs typeface="Arial" panose="020B0604020202020204" pitchFamily="34" charset="0"/>
            </a:endParaRPr>
          </a:p>
          <a:p>
            <a:pPr marL="285750" indent="-285750">
              <a:buFontTx/>
              <a:buChar char="-"/>
              <a:defRPr/>
            </a:pPr>
            <a:r>
              <a:rPr lang="en-AU" sz="2000" dirty="0" err="1">
                <a:solidFill>
                  <a:schemeClr val="tx1"/>
                </a:solidFill>
                <a:latin typeface="Arial" panose="020B0604020202020204" pitchFamily="34" charset="0"/>
                <a:cs typeface="Arial" panose="020B0604020202020204" pitchFamily="34" charset="0"/>
              </a:rPr>
              <a:t>Herstory</a:t>
            </a:r>
            <a:r>
              <a:rPr lang="en-AU" sz="2000" dirty="0">
                <a:solidFill>
                  <a:schemeClr val="tx1"/>
                </a:solidFill>
                <a:latin typeface="Arial" panose="020B0604020202020204" pitchFamily="34" charset="0"/>
                <a:cs typeface="Arial" panose="020B0604020202020204" pitchFamily="34" charset="0"/>
              </a:rPr>
              <a:t>- Famous women from various cultural backgrounds</a:t>
            </a:r>
          </a:p>
          <a:p>
            <a:pPr marL="285750" indent="-285750">
              <a:buFontTx/>
              <a:buChar char="-"/>
              <a:defRPr/>
            </a:pPr>
            <a:endParaRPr lang="en-AU" sz="2000" dirty="0">
              <a:solidFill>
                <a:schemeClr val="tx1"/>
              </a:solidFill>
              <a:latin typeface="Arial" panose="020B0604020202020204" pitchFamily="34" charset="0"/>
              <a:cs typeface="Arial" panose="020B0604020202020204" pitchFamily="34" charset="0"/>
            </a:endParaRPr>
          </a:p>
          <a:p>
            <a:pPr marL="285750" indent="-285750">
              <a:buFontTx/>
              <a:buChar char="-"/>
              <a:defRPr/>
            </a:pPr>
            <a:r>
              <a:rPr lang="en-AU" sz="2000" dirty="0">
                <a:solidFill>
                  <a:schemeClr val="tx1"/>
                </a:solidFill>
                <a:latin typeface="Arial" panose="020B0604020202020204" pitchFamily="34" charset="0"/>
                <a:cs typeface="Arial" panose="020B0604020202020204" pitchFamily="34" charset="0"/>
              </a:rPr>
              <a:t>Genocide- An ancient or modern phenomenon?</a:t>
            </a:r>
          </a:p>
          <a:p>
            <a:pPr marL="285750" indent="-285750">
              <a:buFontTx/>
              <a:buChar char="-"/>
              <a:defRPr/>
            </a:pPr>
            <a:endParaRPr lang="en-AU" sz="2000" dirty="0">
              <a:solidFill>
                <a:schemeClr val="tx1"/>
              </a:solidFill>
              <a:latin typeface="Arial" panose="020B0604020202020204" pitchFamily="34" charset="0"/>
              <a:cs typeface="Arial" panose="020B0604020202020204" pitchFamily="34" charset="0"/>
            </a:endParaRPr>
          </a:p>
          <a:p>
            <a:pPr marL="285750" indent="-285750">
              <a:buFontTx/>
              <a:buChar char="-"/>
              <a:defRPr/>
            </a:pPr>
            <a:r>
              <a:rPr lang="en-AU" sz="2000" dirty="0">
                <a:solidFill>
                  <a:schemeClr val="tx1"/>
                </a:solidFill>
                <a:latin typeface="Arial" panose="020B0604020202020204" pitchFamily="34" charset="0"/>
                <a:cs typeface="Arial" panose="020B0604020202020204" pitchFamily="34" charset="0"/>
              </a:rPr>
              <a:t>History through popular culture- the study of art, film, </a:t>
            </a:r>
          </a:p>
          <a:p>
            <a:pPr>
              <a:defRPr/>
            </a:pPr>
            <a:r>
              <a:rPr lang="en-AU" sz="2000" dirty="0">
                <a:solidFill>
                  <a:schemeClr val="tx1"/>
                </a:solidFill>
                <a:latin typeface="Arial" panose="020B0604020202020204" pitchFamily="34" charset="0"/>
                <a:cs typeface="Arial" panose="020B0604020202020204" pitchFamily="34" charset="0"/>
              </a:rPr>
              <a:t>	song and literature</a:t>
            </a:r>
          </a:p>
          <a:p>
            <a:endParaRPr lang="en-US" dirty="0"/>
          </a:p>
        </p:txBody>
      </p:sp>
      <p:sp>
        <p:nvSpPr>
          <p:cNvPr id="5" name="Text Placeholder 3">
            <a:extLst>
              <a:ext uri="{FF2B5EF4-FFF2-40B4-BE49-F238E27FC236}">
                <a16:creationId xmlns:a16="http://schemas.microsoft.com/office/drawing/2014/main" id="{63D43907-1682-46B9-8AD8-DEB31242712A}"/>
              </a:ext>
            </a:extLst>
          </p:cNvPr>
          <p:cNvSpPr>
            <a:spLocks noGrp="1"/>
          </p:cNvSpPr>
          <p:nvPr>
            <p:ph type="body" sz="quarter" idx="13"/>
          </p:nvPr>
        </p:nvSpPr>
        <p:spPr/>
        <p:txBody>
          <a:bodyPr/>
          <a:lstStyle/>
          <a:p>
            <a:r>
              <a:rPr lang="en-US" dirty="0"/>
              <a:t>Year 8 Subject Selection for Stage 5</a:t>
            </a:r>
          </a:p>
          <a:p>
            <a:endParaRPr lang="en-AU" dirty="0"/>
          </a:p>
        </p:txBody>
      </p:sp>
      <p:pic>
        <p:nvPicPr>
          <p:cNvPr id="6" name="Picture 16" descr="1700072_f_m_1">
            <a:hlinkClick r:id="rId2"/>
            <a:extLst>
              <a:ext uri="{FF2B5EF4-FFF2-40B4-BE49-F238E27FC236}">
                <a16:creationId xmlns:a16="http://schemas.microsoft.com/office/drawing/2014/main" id="{74BA56EB-91EB-4E75-841A-C16B91A92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883" y="1074738"/>
            <a:ext cx="1279525" cy="1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cell-nelson-mandela-apartheid">
            <a:extLst>
              <a:ext uri="{FF2B5EF4-FFF2-40B4-BE49-F238E27FC236}">
                <a16:creationId xmlns:a16="http://schemas.microsoft.com/office/drawing/2014/main" id="{C3A4299B-3C48-417C-BEB1-C8A9B9A0D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626" y="4043372"/>
            <a:ext cx="17922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365BC56-4EE0-4040-8FD7-0C57EE41DFD8}"/>
              </a:ext>
            </a:extLst>
          </p:cNvPr>
          <p:cNvPicPr>
            <a:picLocks noChangeAspect="1"/>
          </p:cNvPicPr>
          <p:nvPr/>
        </p:nvPicPr>
        <p:blipFill>
          <a:blip r:embed="rId5"/>
          <a:stretch>
            <a:fillRect/>
          </a:stretch>
        </p:blipFill>
        <p:spPr>
          <a:xfrm>
            <a:off x="8169653" y="5936590"/>
            <a:ext cx="548260" cy="619155"/>
          </a:xfrm>
          <a:prstGeom prst="rect">
            <a:avLst/>
          </a:prstGeom>
        </p:spPr>
      </p:pic>
      <p:pic>
        <p:nvPicPr>
          <p:cNvPr id="9" name="Picture 8">
            <a:extLst>
              <a:ext uri="{FF2B5EF4-FFF2-40B4-BE49-F238E27FC236}">
                <a16:creationId xmlns:a16="http://schemas.microsoft.com/office/drawing/2014/main" id="{B87FB690-6CA6-4368-83EA-A95441F10D11}"/>
              </a:ext>
            </a:extLst>
          </p:cNvPr>
          <p:cNvPicPr>
            <a:picLocks noChangeAspect="1"/>
          </p:cNvPicPr>
          <p:nvPr/>
        </p:nvPicPr>
        <p:blipFill>
          <a:blip r:embed="rId6"/>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6748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3" presetID="49" presetClass="entr" presetSubtype="0" decel="10000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36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3A2D3-8F9F-415F-B72B-CEE5E246F74A}"/>
              </a:ext>
            </a:extLst>
          </p:cNvPr>
          <p:cNvSpPr>
            <a:spLocks noGrp="1"/>
          </p:cNvSpPr>
          <p:nvPr>
            <p:ph type="body" sz="quarter" idx="11"/>
          </p:nvPr>
        </p:nvSpPr>
        <p:spPr/>
        <p:txBody>
          <a:bodyPr/>
          <a:lstStyle/>
          <a:p>
            <a:r>
              <a:rPr lang="en-AU" u="sng" dirty="0">
                <a:effectLst>
                  <a:outerShdw blurRad="38100" dist="38100" dir="2700000" algn="tl">
                    <a:srgbClr val="000000">
                      <a:alpha val="43137"/>
                    </a:srgbClr>
                  </a:outerShdw>
                </a:effectLst>
              </a:rPr>
              <a:t>Languages</a:t>
            </a:r>
            <a:r>
              <a:rPr lang="en-AU" dirty="0">
                <a:effectLst>
                  <a:outerShdw blurRad="38100" dist="38100" dir="2700000" algn="tl">
                    <a:srgbClr val="000000">
                      <a:alpha val="43137"/>
                    </a:srgbClr>
                  </a:outerShdw>
                </a:effectLst>
              </a:rPr>
              <a:t> – French, Italian, Spanish</a:t>
            </a:r>
            <a:endParaRPr lang="en-US"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4587459-6980-4F57-A09D-A59B4096921A}"/>
              </a:ext>
            </a:extLst>
          </p:cNvPr>
          <p:cNvSpPr>
            <a:spLocks noGrp="1"/>
          </p:cNvSpPr>
          <p:nvPr>
            <p:ph type="body" sz="quarter" idx="12"/>
          </p:nvPr>
        </p:nvSpPr>
        <p:spPr>
          <a:xfrm>
            <a:off x="611188" y="2533939"/>
            <a:ext cx="8029575" cy="2895311"/>
          </a:xfrm>
        </p:spPr>
        <p:txBody>
          <a:bodyPr/>
          <a:lstStyle/>
          <a:p>
            <a:r>
              <a:rPr lang="en-AU" sz="2400" dirty="0"/>
              <a:t>This is an elective course, which will continue into Year 10.  You will begin an audio visual course and learn to communicate in your chosen language through use of information technology, CDs, apps, games and role play.  Culture will also be explored and experienced as an important aspect of learning the language.</a:t>
            </a:r>
          </a:p>
          <a:p>
            <a:endParaRPr lang="en-AU" sz="2800" b="1" dirty="0"/>
          </a:p>
          <a:p>
            <a:endParaRPr lang="en-US" dirty="0"/>
          </a:p>
        </p:txBody>
      </p:sp>
      <p:sp>
        <p:nvSpPr>
          <p:cNvPr id="5" name="Text Placeholder 3">
            <a:extLst>
              <a:ext uri="{FF2B5EF4-FFF2-40B4-BE49-F238E27FC236}">
                <a16:creationId xmlns:a16="http://schemas.microsoft.com/office/drawing/2014/main" id="{BC8BD952-8912-4AE9-B38F-42B47D5DC920}"/>
              </a:ext>
            </a:extLst>
          </p:cNvPr>
          <p:cNvSpPr>
            <a:spLocks noGrp="1"/>
          </p:cNvSpPr>
          <p:nvPr>
            <p:ph type="body" sz="quarter" idx="13"/>
          </p:nvPr>
        </p:nvSpPr>
        <p:spPr/>
        <p:txBody>
          <a:bodyPr/>
          <a:lstStyle/>
          <a:p>
            <a:r>
              <a:rPr lang="en-US" dirty="0"/>
              <a:t>Year 8 Subject Selection for Stage 5</a:t>
            </a:r>
          </a:p>
          <a:p>
            <a:endParaRPr lang="en-AU" dirty="0"/>
          </a:p>
        </p:txBody>
      </p:sp>
      <p:pic>
        <p:nvPicPr>
          <p:cNvPr id="6" name="Picture 5">
            <a:extLst>
              <a:ext uri="{FF2B5EF4-FFF2-40B4-BE49-F238E27FC236}">
                <a16:creationId xmlns:a16="http://schemas.microsoft.com/office/drawing/2014/main" id="{84EB0708-E189-4DB7-8B30-D065E59842BE}"/>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9709B2FD-1667-47D1-8F6B-D5BF6CB51908}"/>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80652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A28E7-2313-44DC-BA6A-9F4535D30E92}"/>
              </a:ext>
            </a:extLst>
          </p:cNvPr>
          <p:cNvSpPr>
            <a:spLocks noGrp="1"/>
          </p:cNvSpPr>
          <p:nvPr>
            <p:ph type="body" sz="quarter" idx="11"/>
          </p:nvPr>
        </p:nvSpPr>
        <p:spPr/>
        <p:txBody>
          <a:bodyPr/>
          <a:lstStyle/>
          <a:p>
            <a:r>
              <a:rPr lang="en-AU" dirty="0">
                <a:effectLst>
                  <a:outerShdw blurRad="38100" dist="38100" dir="2700000" algn="tl">
                    <a:srgbClr val="000000">
                      <a:alpha val="43137"/>
                    </a:srgbClr>
                  </a:outerShdw>
                </a:effectLst>
              </a:rPr>
              <a:t>What we will be talking about …</a:t>
            </a:r>
            <a:endParaRPr lang="en-US"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A2490D56-B6DD-489E-A097-47FB8D444170}"/>
              </a:ext>
            </a:extLst>
          </p:cNvPr>
          <p:cNvSpPr>
            <a:spLocks noGrp="1"/>
          </p:cNvSpPr>
          <p:nvPr>
            <p:ph type="body" sz="quarter" idx="12"/>
          </p:nvPr>
        </p:nvSpPr>
        <p:spPr/>
        <p:txBody>
          <a:bodyPr/>
          <a:lstStyle/>
          <a:p>
            <a:pPr marL="742950" lvl="1" indent="-285750">
              <a:buFont typeface="Wingdings" panose="05000000000000000000" pitchFamily="2" charset="2"/>
              <a:buChar char="§"/>
            </a:pPr>
            <a:r>
              <a:rPr lang="en-AU" dirty="0"/>
              <a:t>Considerations for your study</a:t>
            </a:r>
          </a:p>
          <a:p>
            <a:pPr marL="742950" lvl="1" indent="-285750">
              <a:buFont typeface="Wingdings" panose="05000000000000000000" pitchFamily="2" charset="2"/>
              <a:buChar char="§"/>
            </a:pPr>
            <a:r>
              <a:rPr lang="en-AU" dirty="0"/>
              <a:t>The course of study in Stage 5</a:t>
            </a:r>
          </a:p>
          <a:p>
            <a:pPr marL="742950" lvl="1" indent="-285750">
              <a:buFont typeface="Wingdings" panose="05000000000000000000" pitchFamily="2" charset="2"/>
              <a:buChar char="§"/>
            </a:pPr>
            <a:r>
              <a:rPr lang="en-AU" dirty="0"/>
              <a:t>Choices you can make</a:t>
            </a:r>
          </a:p>
          <a:p>
            <a:pPr marL="742950" lvl="1" indent="-285750">
              <a:buFont typeface="Wingdings" panose="05000000000000000000" pitchFamily="2" charset="2"/>
              <a:buChar char="§"/>
            </a:pPr>
            <a:r>
              <a:rPr lang="en-AU" dirty="0" err="1"/>
              <a:t>NESA</a:t>
            </a:r>
            <a:r>
              <a:rPr lang="en-AU" dirty="0"/>
              <a:t> rules</a:t>
            </a:r>
          </a:p>
          <a:p>
            <a:pPr marL="742950" lvl="1" indent="-285750">
              <a:buFont typeface="Wingdings" panose="05000000000000000000" pitchFamily="2" charset="2"/>
              <a:buChar char="§"/>
            </a:pPr>
            <a:r>
              <a:rPr lang="en-AU" dirty="0"/>
              <a:t>Our expectations from you as a student of this school</a:t>
            </a:r>
          </a:p>
          <a:p>
            <a:pPr marL="742950" lvl="1" indent="-285750">
              <a:buFont typeface="Wingdings" panose="05000000000000000000" pitchFamily="2" charset="2"/>
              <a:buChar char="§"/>
            </a:pPr>
            <a:endParaRPr lang="en-AU" dirty="0"/>
          </a:p>
          <a:p>
            <a:endParaRPr lang="en-US" dirty="0"/>
          </a:p>
        </p:txBody>
      </p:sp>
      <p:sp>
        <p:nvSpPr>
          <p:cNvPr id="4" name="Text Placeholder 3">
            <a:extLst>
              <a:ext uri="{FF2B5EF4-FFF2-40B4-BE49-F238E27FC236}">
                <a16:creationId xmlns:a16="http://schemas.microsoft.com/office/drawing/2014/main" id="{60200C3D-577C-4D08-BB8B-94A24A8561B1}"/>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a:extLst>
              <a:ext uri="{FF2B5EF4-FFF2-40B4-BE49-F238E27FC236}">
                <a16:creationId xmlns:a16="http://schemas.microsoft.com/office/drawing/2014/main" id="{2DC3240C-6596-4A4A-BB78-1A1EA3FE7878}"/>
              </a:ext>
            </a:extLst>
          </p:cNvPr>
          <p:cNvPicPr>
            <a:picLocks noChangeAspect="1"/>
          </p:cNvPicPr>
          <p:nvPr/>
        </p:nvPicPr>
        <p:blipFill>
          <a:blip r:embed="rId2"/>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5E5679EF-B401-4D80-921C-E0966C5AACF8}"/>
              </a:ext>
            </a:extLst>
          </p:cNvPr>
          <p:cNvPicPr>
            <a:picLocks noChangeAspect="1"/>
          </p:cNvPicPr>
          <p:nvPr/>
        </p:nvPicPr>
        <p:blipFill>
          <a:blip r:embed="rId3"/>
          <a:stretch>
            <a:fillRect/>
          </a:stretch>
        </p:blipFill>
        <p:spPr>
          <a:xfrm>
            <a:off x="428625" y="5925058"/>
            <a:ext cx="966787" cy="561497"/>
          </a:xfrm>
          <a:prstGeom prst="rect">
            <a:avLst/>
          </a:prstGeom>
        </p:spPr>
      </p:pic>
    </p:spTree>
    <p:extLst>
      <p:ext uri="{BB962C8B-B14F-4D97-AF65-F5344CB8AC3E}">
        <p14:creationId xmlns:p14="http://schemas.microsoft.com/office/powerpoint/2010/main" val="50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4DB91F-E587-4380-9C86-3AB783060AB3}"/>
              </a:ext>
            </a:extLst>
          </p:cNvPr>
          <p:cNvSpPr>
            <a:spLocks noGrp="1"/>
          </p:cNvSpPr>
          <p:nvPr>
            <p:ph type="body" sz="quarter" idx="12"/>
          </p:nvPr>
        </p:nvSpPr>
        <p:spPr>
          <a:xfrm>
            <a:off x="574833" y="1505238"/>
            <a:ext cx="8029575" cy="4366925"/>
          </a:xfrm>
        </p:spPr>
        <p:txBody>
          <a:bodyPr/>
          <a:lstStyle/>
          <a:p>
            <a:r>
              <a:rPr lang="en-AU" sz="2000" b="1" dirty="0">
                <a:latin typeface="Arial" panose="020B0604020202020204" pitchFamily="34" charset="0"/>
                <a:cs typeface="Arial" panose="020B0604020202020204" pitchFamily="34" charset="0"/>
              </a:rPr>
              <a:t>Topics studied include:</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Personal identity </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Family and neighbourhood</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Weekend activities</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Like/dislikes</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School</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Where the language is spoken in the world</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Culture, food and festivals</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Fashion</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latin typeface="Arial" panose="020B0604020202020204" pitchFamily="34" charset="0"/>
                <a:cs typeface="Arial" panose="020B0604020202020204" pitchFamily="34" charset="0"/>
              </a:rPr>
              <a:t>Travel</a:t>
            </a:r>
          </a:p>
          <a:p>
            <a:pPr marL="1257300" lvl="2" indent="-342900">
              <a:lnSpc>
                <a:spcPct val="107000"/>
              </a:lnSpc>
              <a:spcAft>
                <a:spcPts val="0"/>
              </a:spcAft>
              <a:buSzPts val="1000"/>
              <a:buFont typeface="Symbol" panose="05050102010706020507" pitchFamily="18" charset="2"/>
              <a:buChar char=""/>
              <a:tabLst>
                <a:tab pos="457200" algn="l"/>
              </a:tabLst>
            </a:pPr>
            <a:r>
              <a:rPr lang="en-AU" sz="2000" dirty="0">
                <a:solidFill>
                  <a:srgbClr val="333333"/>
                </a:solidFill>
                <a:latin typeface="Arial" panose="020B0604020202020204" pitchFamily="34" charset="0"/>
                <a:ea typeface="Calibri" panose="020F0502020204030204" pitchFamily="34" charset="0"/>
                <a:cs typeface="Arial" panose="020B0604020202020204" pitchFamily="34" charset="0"/>
              </a:rPr>
              <a:t>How the language works</a:t>
            </a:r>
          </a:p>
          <a:p>
            <a:endParaRPr lang="en-US" dirty="0"/>
          </a:p>
        </p:txBody>
      </p:sp>
      <p:sp>
        <p:nvSpPr>
          <p:cNvPr id="4" name="Text Placeholder 3">
            <a:extLst>
              <a:ext uri="{FF2B5EF4-FFF2-40B4-BE49-F238E27FC236}">
                <a16:creationId xmlns:a16="http://schemas.microsoft.com/office/drawing/2014/main" id="{1A25D3AF-63AE-4E2D-80BF-1F8B1AEA0883}"/>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descr="zcnd4czi[1]">
            <a:extLst>
              <a:ext uri="{FF2B5EF4-FFF2-40B4-BE49-F238E27FC236}">
                <a16:creationId xmlns:a16="http://schemas.microsoft.com/office/drawing/2014/main" id="{F7254A1B-F0C9-48AB-8CBA-9283A7AC8A8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6197" y="819359"/>
            <a:ext cx="2088007" cy="2088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ikoi4bn[1]">
            <a:extLst>
              <a:ext uri="{FF2B5EF4-FFF2-40B4-BE49-F238E27FC236}">
                <a16:creationId xmlns:a16="http://schemas.microsoft.com/office/drawing/2014/main" id="{B5FFF5AF-DD66-45AA-A3FE-221829DE3BD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0828" y="2436077"/>
            <a:ext cx="1963376" cy="1963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bqv1mqh[1]">
            <a:extLst>
              <a:ext uri="{FF2B5EF4-FFF2-40B4-BE49-F238E27FC236}">
                <a16:creationId xmlns:a16="http://schemas.microsoft.com/office/drawing/2014/main" id="{4D05F468-295C-426B-8B1F-B03A8F579FF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45396" y="3986506"/>
            <a:ext cx="2298604" cy="2298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7B3E983-175E-43AB-B11F-01C04694FB6F}"/>
              </a:ext>
            </a:extLst>
          </p:cNvPr>
          <p:cNvPicPr>
            <a:picLocks noChangeAspect="1"/>
          </p:cNvPicPr>
          <p:nvPr/>
        </p:nvPicPr>
        <p:blipFill>
          <a:blip r:embed="rId5"/>
          <a:stretch>
            <a:fillRect/>
          </a:stretch>
        </p:blipFill>
        <p:spPr>
          <a:xfrm>
            <a:off x="8092503" y="5867400"/>
            <a:ext cx="548260" cy="619155"/>
          </a:xfrm>
          <a:prstGeom prst="rect">
            <a:avLst/>
          </a:prstGeom>
        </p:spPr>
      </p:pic>
      <p:pic>
        <p:nvPicPr>
          <p:cNvPr id="9" name="Picture 8">
            <a:extLst>
              <a:ext uri="{FF2B5EF4-FFF2-40B4-BE49-F238E27FC236}">
                <a16:creationId xmlns:a16="http://schemas.microsoft.com/office/drawing/2014/main" id="{53EFB194-D90B-41CC-A17D-9D60E29A505A}"/>
              </a:ext>
            </a:extLst>
          </p:cNvPr>
          <p:cNvPicPr>
            <a:picLocks noChangeAspect="1"/>
          </p:cNvPicPr>
          <p:nvPr/>
        </p:nvPicPr>
        <p:blipFill>
          <a:blip r:embed="rId6"/>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0630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0E5EF-6C87-4B25-9267-79D685766DDC}"/>
              </a:ext>
            </a:extLst>
          </p:cNvPr>
          <p:cNvSpPr>
            <a:spLocks noGrp="1"/>
          </p:cNvSpPr>
          <p:nvPr>
            <p:ph type="body" sz="quarter" idx="11"/>
          </p:nvPr>
        </p:nvSpPr>
        <p:spPr/>
        <p:txBody>
          <a:bodyPr/>
          <a:lstStyle/>
          <a:p>
            <a:r>
              <a:rPr lang="en-AU" dirty="0" err="1">
                <a:effectLst>
                  <a:outerShdw blurRad="38100" dist="38100" dir="2700000" algn="tl">
                    <a:srgbClr val="000000">
                      <a:alpha val="43137"/>
                    </a:srgbClr>
                  </a:outerShdw>
                </a:effectLst>
              </a:rPr>
              <a:t>PDHPE</a:t>
            </a:r>
            <a:endParaRPr lang="en-US"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125BC5E-5E69-47F3-9790-6D297919FCDC}"/>
              </a:ext>
            </a:extLst>
          </p:cNvPr>
          <p:cNvSpPr>
            <a:spLocks noGrp="1"/>
          </p:cNvSpPr>
          <p:nvPr>
            <p:ph type="body" sz="quarter" idx="12"/>
          </p:nvPr>
        </p:nvSpPr>
        <p:spPr/>
        <p:txBody>
          <a:bodyPr/>
          <a:lstStyle/>
          <a:p>
            <a:r>
              <a:rPr lang="en-AU" sz="2400" b="1" dirty="0">
                <a:solidFill>
                  <a:srgbClr val="0070C0"/>
                </a:solidFill>
              </a:rPr>
              <a:t>Physical Activity and Sports Studies</a:t>
            </a:r>
            <a:endParaRPr lang="en-US" sz="2400" dirty="0">
              <a:solidFill>
                <a:srgbClr val="0070C0"/>
              </a:solidFill>
            </a:endParaRPr>
          </a:p>
          <a:p>
            <a:endParaRPr lang="en-AU" dirty="0"/>
          </a:p>
          <a:p>
            <a:r>
              <a:rPr lang="en-AU" sz="2000" dirty="0"/>
              <a:t>The PASS course is suited to students who are highly interested in how and why the body moves. The practical aspects of this course are designed to coincide with the content being taught during theory lessons. Students will be learning through experiences in physical activity and sport movement application</a:t>
            </a:r>
            <a:r>
              <a:rPr lang="en-AU" dirty="0"/>
              <a:t>.</a:t>
            </a:r>
            <a:endParaRPr lang="en-US" dirty="0"/>
          </a:p>
          <a:p>
            <a:endParaRPr lang="en-US" dirty="0"/>
          </a:p>
        </p:txBody>
      </p:sp>
      <p:sp>
        <p:nvSpPr>
          <p:cNvPr id="4" name="Text Placeholder 3">
            <a:extLst>
              <a:ext uri="{FF2B5EF4-FFF2-40B4-BE49-F238E27FC236}">
                <a16:creationId xmlns:a16="http://schemas.microsoft.com/office/drawing/2014/main" id="{40BE6B57-26D4-46BA-AC7A-6F5336052EC4}"/>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a:extLst>
              <a:ext uri="{FF2B5EF4-FFF2-40B4-BE49-F238E27FC236}">
                <a16:creationId xmlns:a16="http://schemas.microsoft.com/office/drawing/2014/main" id="{B8DAC052-0E57-4661-9C59-074E4AE2521E}"/>
              </a:ext>
            </a:extLst>
          </p:cNvPr>
          <p:cNvPicPr>
            <a:picLocks noChangeAspect="1"/>
          </p:cNvPicPr>
          <p:nvPr/>
        </p:nvPicPr>
        <p:blipFill>
          <a:blip r:embed="rId2"/>
          <a:stretch>
            <a:fillRect/>
          </a:stretch>
        </p:blipFill>
        <p:spPr>
          <a:xfrm>
            <a:off x="428625" y="5925058"/>
            <a:ext cx="966787" cy="561497"/>
          </a:xfrm>
          <a:prstGeom prst="rect">
            <a:avLst/>
          </a:prstGeom>
        </p:spPr>
      </p:pic>
      <p:pic>
        <p:nvPicPr>
          <p:cNvPr id="6" name="Picture 5">
            <a:extLst>
              <a:ext uri="{FF2B5EF4-FFF2-40B4-BE49-F238E27FC236}">
                <a16:creationId xmlns:a16="http://schemas.microsoft.com/office/drawing/2014/main" id="{AF27ED58-6835-4C26-9D1F-BE383450DF69}"/>
              </a:ext>
            </a:extLst>
          </p:cNvPr>
          <p:cNvPicPr>
            <a:picLocks noChangeAspect="1"/>
          </p:cNvPicPr>
          <p:nvPr/>
        </p:nvPicPr>
        <p:blipFill>
          <a:blip r:embed="rId3"/>
          <a:stretch>
            <a:fillRect/>
          </a:stretch>
        </p:blipFill>
        <p:spPr>
          <a:xfrm>
            <a:off x="8092503" y="5925058"/>
            <a:ext cx="548260" cy="619155"/>
          </a:xfrm>
          <a:prstGeom prst="rect">
            <a:avLst/>
          </a:prstGeom>
        </p:spPr>
      </p:pic>
      <p:pic>
        <p:nvPicPr>
          <p:cNvPr id="8" name="Picture 7">
            <a:extLst>
              <a:ext uri="{FF2B5EF4-FFF2-40B4-BE49-F238E27FC236}">
                <a16:creationId xmlns:a16="http://schemas.microsoft.com/office/drawing/2014/main" id="{510166E2-0671-4D29-9200-8CC1384B1AF6}"/>
              </a:ext>
            </a:extLst>
          </p:cNvPr>
          <p:cNvPicPr>
            <a:picLocks noChangeAspect="1"/>
          </p:cNvPicPr>
          <p:nvPr/>
        </p:nvPicPr>
        <p:blipFill>
          <a:blip r:embed="rId4"/>
          <a:stretch>
            <a:fillRect/>
          </a:stretch>
        </p:blipFill>
        <p:spPr>
          <a:xfrm>
            <a:off x="3037045" y="4703505"/>
            <a:ext cx="2971750" cy="1783050"/>
          </a:xfrm>
          <a:prstGeom prst="rect">
            <a:avLst/>
          </a:prstGeom>
        </p:spPr>
      </p:pic>
    </p:spTree>
    <p:extLst>
      <p:ext uri="{BB962C8B-B14F-4D97-AF65-F5344CB8AC3E}">
        <p14:creationId xmlns:p14="http://schemas.microsoft.com/office/powerpoint/2010/main" val="398539066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3C1C32-B35F-4B0F-88B4-A3F30A3DBB7D}"/>
              </a:ext>
            </a:extLst>
          </p:cNvPr>
          <p:cNvSpPr>
            <a:spLocks noGrp="1"/>
          </p:cNvSpPr>
          <p:nvPr>
            <p:ph type="body" sz="quarter" idx="12"/>
          </p:nvPr>
        </p:nvSpPr>
        <p:spPr>
          <a:xfrm>
            <a:off x="574833" y="1633826"/>
            <a:ext cx="8029575" cy="3924012"/>
          </a:xfrm>
        </p:spPr>
        <p:txBody>
          <a:bodyPr/>
          <a:lstStyle/>
          <a:p>
            <a:r>
              <a:rPr lang="en-AU" sz="3200" dirty="0"/>
              <a:t>Topics include: </a:t>
            </a:r>
          </a:p>
          <a:p>
            <a:endParaRPr lang="en-US" dirty="0"/>
          </a:p>
          <a:p>
            <a:pPr marL="742950" lvl="1" indent="-285750">
              <a:buFont typeface="Wingdings" panose="05000000000000000000" pitchFamily="2" charset="2"/>
              <a:buChar char="§"/>
            </a:pPr>
            <a:r>
              <a:rPr lang="en-AU" dirty="0"/>
              <a:t>The body in action</a:t>
            </a:r>
            <a:endParaRPr lang="en-US" dirty="0"/>
          </a:p>
          <a:p>
            <a:pPr marL="742950" lvl="1" indent="-285750">
              <a:buFont typeface="Wingdings" panose="05000000000000000000" pitchFamily="2" charset="2"/>
              <a:buChar char="§"/>
            </a:pPr>
            <a:r>
              <a:rPr lang="en-AU" dirty="0"/>
              <a:t>Games from around the world</a:t>
            </a:r>
            <a:endParaRPr lang="en-US" dirty="0"/>
          </a:p>
          <a:p>
            <a:pPr marL="742950" lvl="1" indent="-285750">
              <a:buFont typeface="Wingdings" panose="05000000000000000000" pitchFamily="2" charset="2"/>
              <a:buChar char="§"/>
            </a:pPr>
            <a:r>
              <a:rPr lang="en-AU" dirty="0"/>
              <a:t>Event management</a:t>
            </a:r>
            <a:endParaRPr lang="en-US" dirty="0"/>
          </a:p>
          <a:p>
            <a:pPr marL="742950" lvl="1" indent="-285750">
              <a:buFont typeface="Wingdings" panose="05000000000000000000" pitchFamily="2" charset="2"/>
              <a:buChar char="§"/>
            </a:pPr>
            <a:r>
              <a:rPr lang="en-AU" dirty="0"/>
              <a:t>Sports coaching</a:t>
            </a:r>
            <a:endParaRPr lang="en-US" dirty="0"/>
          </a:p>
          <a:p>
            <a:pPr marL="742950" lvl="1" indent="-285750">
              <a:buFont typeface="Wingdings" panose="05000000000000000000" pitchFamily="2" charset="2"/>
              <a:buChar char="§"/>
            </a:pPr>
            <a:r>
              <a:rPr lang="en-AU" dirty="0"/>
              <a:t>Fitness</a:t>
            </a:r>
            <a:endParaRPr lang="en-US" dirty="0"/>
          </a:p>
          <a:p>
            <a:endParaRPr lang="en-US" dirty="0"/>
          </a:p>
        </p:txBody>
      </p:sp>
      <p:sp>
        <p:nvSpPr>
          <p:cNvPr id="4" name="Text Placeholder 3">
            <a:extLst>
              <a:ext uri="{FF2B5EF4-FFF2-40B4-BE49-F238E27FC236}">
                <a16:creationId xmlns:a16="http://schemas.microsoft.com/office/drawing/2014/main" id="{44180990-E655-407F-B3B4-A6B65B22DEE6}"/>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a:extLst>
              <a:ext uri="{FF2B5EF4-FFF2-40B4-BE49-F238E27FC236}">
                <a16:creationId xmlns:a16="http://schemas.microsoft.com/office/drawing/2014/main" id="{FB0D4416-05B3-4427-B136-37415CA3D560}"/>
              </a:ext>
            </a:extLst>
          </p:cNvPr>
          <p:cNvPicPr>
            <a:picLocks noChangeAspect="1"/>
          </p:cNvPicPr>
          <p:nvPr/>
        </p:nvPicPr>
        <p:blipFill>
          <a:blip r:embed="rId2"/>
          <a:stretch>
            <a:fillRect/>
          </a:stretch>
        </p:blipFill>
        <p:spPr>
          <a:xfrm>
            <a:off x="428625" y="5925058"/>
            <a:ext cx="966787" cy="561497"/>
          </a:xfrm>
          <a:prstGeom prst="rect">
            <a:avLst/>
          </a:prstGeom>
        </p:spPr>
      </p:pic>
      <p:pic>
        <p:nvPicPr>
          <p:cNvPr id="6" name="Picture 5">
            <a:extLst>
              <a:ext uri="{FF2B5EF4-FFF2-40B4-BE49-F238E27FC236}">
                <a16:creationId xmlns:a16="http://schemas.microsoft.com/office/drawing/2014/main" id="{1541D7CD-5077-4794-BA80-4F5FC6BDF34A}"/>
              </a:ext>
            </a:extLst>
          </p:cNvPr>
          <p:cNvPicPr>
            <a:picLocks noChangeAspect="1"/>
          </p:cNvPicPr>
          <p:nvPr/>
        </p:nvPicPr>
        <p:blipFill>
          <a:blip r:embed="rId3"/>
          <a:stretch>
            <a:fillRect/>
          </a:stretch>
        </p:blipFill>
        <p:spPr>
          <a:xfrm>
            <a:off x="8092503" y="5896228"/>
            <a:ext cx="548260" cy="619155"/>
          </a:xfrm>
          <a:prstGeom prst="rect">
            <a:avLst/>
          </a:prstGeom>
        </p:spPr>
      </p:pic>
      <p:pic>
        <p:nvPicPr>
          <p:cNvPr id="8" name="Picture 7">
            <a:extLst>
              <a:ext uri="{FF2B5EF4-FFF2-40B4-BE49-F238E27FC236}">
                <a16:creationId xmlns:a16="http://schemas.microsoft.com/office/drawing/2014/main" id="{FC12EDC2-427B-4667-9A78-8371A2EA5504}"/>
              </a:ext>
            </a:extLst>
          </p:cNvPr>
          <p:cNvPicPr>
            <a:picLocks noChangeAspect="1"/>
          </p:cNvPicPr>
          <p:nvPr/>
        </p:nvPicPr>
        <p:blipFill>
          <a:blip r:embed="rId4"/>
          <a:stretch>
            <a:fillRect/>
          </a:stretch>
        </p:blipFill>
        <p:spPr>
          <a:xfrm>
            <a:off x="4791074" y="3833814"/>
            <a:ext cx="3351674" cy="1724024"/>
          </a:xfrm>
          <a:prstGeom prst="rect">
            <a:avLst/>
          </a:prstGeom>
        </p:spPr>
      </p:pic>
    </p:spTree>
    <p:extLst>
      <p:ext uri="{BB962C8B-B14F-4D97-AF65-F5344CB8AC3E}">
        <p14:creationId xmlns:p14="http://schemas.microsoft.com/office/powerpoint/2010/main" val="387623934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B84EF5-B74C-4CAC-9409-6386EDB233A4}"/>
              </a:ext>
            </a:extLst>
          </p:cNvPr>
          <p:cNvSpPr>
            <a:spLocks noGrp="1"/>
          </p:cNvSpPr>
          <p:nvPr>
            <p:ph type="body" sz="quarter" idx="12"/>
          </p:nvPr>
        </p:nvSpPr>
        <p:spPr>
          <a:xfrm>
            <a:off x="538480" y="1519526"/>
            <a:ext cx="8029575" cy="4181187"/>
          </a:xfrm>
        </p:spPr>
        <p:txBody>
          <a:bodyPr/>
          <a:lstStyle/>
          <a:p>
            <a:r>
              <a:rPr lang="en-AU" sz="2400" b="1" dirty="0">
                <a:solidFill>
                  <a:srgbClr val="0070C0"/>
                </a:solidFill>
              </a:rPr>
              <a:t>Dance</a:t>
            </a:r>
            <a:endParaRPr lang="en-US" sz="2400" dirty="0">
              <a:solidFill>
                <a:srgbClr val="0070C0"/>
              </a:solidFill>
            </a:endParaRPr>
          </a:p>
          <a:p>
            <a:endParaRPr lang="en-AU" dirty="0"/>
          </a:p>
          <a:p>
            <a:r>
              <a:rPr lang="en-AU" sz="2000" dirty="0"/>
              <a:t>Dance is designed for students to experience and </a:t>
            </a:r>
          </a:p>
          <a:p>
            <a:r>
              <a:rPr lang="en-AU" sz="2000" dirty="0"/>
              <a:t>understand dance as an artform. Dance has three </a:t>
            </a:r>
          </a:p>
          <a:p>
            <a:r>
              <a:rPr lang="en-AU" sz="2000" dirty="0"/>
              <a:t>core components that make up the course: </a:t>
            </a:r>
          </a:p>
          <a:p>
            <a:endParaRPr lang="en-US" dirty="0"/>
          </a:p>
          <a:p>
            <a:pPr marL="742950" lvl="1" indent="-285750">
              <a:buFont typeface="Wingdings" panose="05000000000000000000" pitchFamily="2" charset="2"/>
              <a:buChar char="§"/>
            </a:pPr>
            <a:r>
              <a:rPr lang="en-AU" sz="2000" b="1" dirty="0"/>
              <a:t>Performance: </a:t>
            </a:r>
            <a:r>
              <a:rPr lang="en-AU" sz="2000" dirty="0"/>
              <a:t>Development of individual technical proficiency in modern/contemporary dance technique.</a:t>
            </a:r>
            <a:endParaRPr lang="en-US" sz="2000" dirty="0"/>
          </a:p>
          <a:p>
            <a:pPr marL="742950" lvl="1" indent="-285750">
              <a:buFont typeface="Wingdings" panose="05000000000000000000" pitchFamily="2" charset="2"/>
              <a:buChar char="§"/>
            </a:pPr>
            <a:r>
              <a:rPr lang="en-AU" sz="2000" b="1" dirty="0"/>
              <a:t>Composition: </a:t>
            </a:r>
            <a:r>
              <a:rPr lang="en-AU" sz="2000" dirty="0"/>
              <a:t>Understanding the elements of composition and create your own dance pieces.</a:t>
            </a:r>
            <a:endParaRPr lang="en-US" sz="2000" dirty="0"/>
          </a:p>
          <a:p>
            <a:pPr marL="742950" lvl="1" indent="-285750">
              <a:buFont typeface="Wingdings" panose="05000000000000000000" pitchFamily="2" charset="2"/>
              <a:buChar char="§"/>
            </a:pPr>
            <a:r>
              <a:rPr lang="en-AU" sz="2000" b="1" dirty="0"/>
              <a:t>Appreciation: </a:t>
            </a:r>
            <a:r>
              <a:rPr lang="en-AU" sz="2000" dirty="0"/>
              <a:t>Appreciation requires you to observe and critically analyse work from famous artists/choreographers as well your own and your peers</a:t>
            </a:r>
            <a:r>
              <a:rPr lang="en-AU" dirty="0"/>
              <a:t>. </a:t>
            </a:r>
            <a:endParaRPr lang="en-US" dirty="0"/>
          </a:p>
          <a:p>
            <a:endParaRPr lang="en-US" dirty="0"/>
          </a:p>
        </p:txBody>
      </p:sp>
      <p:sp>
        <p:nvSpPr>
          <p:cNvPr id="4" name="Text Placeholder 3">
            <a:extLst>
              <a:ext uri="{FF2B5EF4-FFF2-40B4-BE49-F238E27FC236}">
                <a16:creationId xmlns:a16="http://schemas.microsoft.com/office/drawing/2014/main" id="{C4237A43-228C-4B82-8B3F-F37015161971}"/>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a:extLst>
              <a:ext uri="{FF2B5EF4-FFF2-40B4-BE49-F238E27FC236}">
                <a16:creationId xmlns:a16="http://schemas.microsoft.com/office/drawing/2014/main" id="{2A76EEC6-17E6-4ECB-B390-171EF37E491C}"/>
              </a:ext>
            </a:extLst>
          </p:cNvPr>
          <p:cNvPicPr>
            <a:picLocks noChangeAspect="1"/>
          </p:cNvPicPr>
          <p:nvPr/>
        </p:nvPicPr>
        <p:blipFill>
          <a:blip r:embed="rId2"/>
          <a:stretch>
            <a:fillRect/>
          </a:stretch>
        </p:blipFill>
        <p:spPr>
          <a:xfrm>
            <a:off x="428625" y="5925058"/>
            <a:ext cx="966787" cy="561497"/>
          </a:xfrm>
          <a:prstGeom prst="rect">
            <a:avLst/>
          </a:prstGeom>
        </p:spPr>
      </p:pic>
      <p:pic>
        <p:nvPicPr>
          <p:cNvPr id="6" name="Picture 5">
            <a:extLst>
              <a:ext uri="{FF2B5EF4-FFF2-40B4-BE49-F238E27FC236}">
                <a16:creationId xmlns:a16="http://schemas.microsoft.com/office/drawing/2014/main" id="{E164E6A8-9830-4A3E-824B-2642AC5180AC}"/>
              </a:ext>
            </a:extLst>
          </p:cNvPr>
          <p:cNvPicPr>
            <a:picLocks noChangeAspect="1"/>
          </p:cNvPicPr>
          <p:nvPr/>
        </p:nvPicPr>
        <p:blipFill>
          <a:blip r:embed="rId3"/>
          <a:stretch>
            <a:fillRect/>
          </a:stretch>
        </p:blipFill>
        <p:spPr>
          <a:xfrm>
            <a:off x="8092503" y="5925058"/>
            <a:ext cx="548260" cy="619155"/>
          </a:xfrm>
          <a:prstGeom prst="rect">
            <a:avLst/>
          </a:prstGeom>
        </p:spPr>
      </p:pic>
      <p:pic>
        <p:nvPicPr>
          <p:cNvPr id="8" name="Picture 7">
            <a:extLst>
              <a:ext uri="{FF2B5EF4-FFF2-40B4-BE49-F238E27FC236}">
                <a16:creationId xmlns:a16="http://schemas.microsoft.com/office/drawing/2014/main" id="{ACA4ABFC-10E2-4A59-AA57-97ED6EF8F245}"/>
              </a:ext>
            </a:extLst>
          </p:cNvPr>
          <p:cNvPicPr>
            <a:picLocks noChangeAspect="1"/>
          </p:cNvPicPr>
          <p:nvPr/>
        </p:nvPicPr>
        <p:blipFill>
          <a:blip r:embed="rId4"/>
          <a:stretch>
            <a:fillRect/>
          </a:stretch>
        </p:blipFill>
        <p:spPr>
          <a:xfrm>
            <a:off x="6701063" y="1529593"/>
            <a:ext cx="1665570" cy="1585912"/>
          </a:xfrm>
          <a:prstGeom prst="rect">
            <a:avLst/>
          </a:prstGeom>
        </p:spPr>
      </p:pic>
    </p:spTree>
    <p:extLst>
      <p:ext uri="{BB962C8B-B14F-4D97-AF65-F5344CB8AC3E}">
        <p14:creationId xmlns:p14="http://schemas.microsoft.com/office/powerpoint/2010/main" val="1328046733"/>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DE5CBF-05B8-46C8-A08A-11B329F3ABDC}"/>
              </a:ext>
            </a:extLst>
          </p:cNvPr>
          <p:cNvSpPr>
            <a:spLocks noGrp="1"/>
          </p:cNvSpPr>
          <p:nvPr>
            <p:ph type="body" sz="quarter" idx="12"/>
          </p:nvPr>
        </p:nvSpPr>
        <p:spPr>
          <a:xfrm>
            <a:off x="574833" y="1733839"/>
            <a:ext cx="8029575" cy="3738274"/>
          </a:xfrm>
        </p:spPr>
        <p:txBody>
          <a:bodyPr/>
          <a:lstStyle/>
          <a:p>
            <a:r>
              <a:rPr lang="en-AU" sz="2400" dirty="0"/>
              <a:t>Topics include:</a:t>
            </a:r>
          </a:p>
          <a:p>
            <a:endParaRPr lang="en-US" dirty="0"/>
          </a:p>
          <a:p>
            <a:pPr marL="742950" lvl="1" indent="-285750">
              <a:buFont typeface="Wingdings" panose="05000000000000000000" pitchFamily="2" charset="2"/>
              <a:buChar char="§"/>
            </a:pPr>
            <a:r>
              <a:rPr lang="en-AU" sz="2400" dirty="0"/>
              <a:t>Modern Jazz</a:t>
            </a:r>
            <a:endParaRPr lang="en-US" sz="2400" dirty="0"/>
          </a:p>
          <a:p>
            <a:pPr marL="742950" lvl="1" indent="-285750">
              <a:buFont typeface="Wingdings" panose="05000000000000000000" pitchFamily="2" charset="2"/>
              <a:buChar char="§"/>
            </a:pPr>
            <a:r>
              <a:rPr lang="en-AU" sz="2400" dirty="0"/>
              <a:t>Hip-hop/Funk</a:t>
            </a:r>
            <a:endParaRPr lang="en-US" sz="2400" dirty="0"/>
          </a:p>
          <a:p>
            <a:pPr marL="742950" lvl="1" indent="-285750">
              <a:buFont typeface="Wingdings" panose="05000000000000000000" pitchFamily="2" charset="2"/>
              <a:buChar char="§"/>
            </a:pPr>
            <a:r>
              <a:rPr lang="en-AU" sz="2400" dirty="0"/>
              <a:t>Traditional &amp;Cultural Dance</a:t>
            </a:r>
            <a:endParaRPr lang="en-US" sz="2400" dirty="0"/>
          </a:p>
          <a:p>
            <a:pPr marL="742950" lvl="1" indent="-285750">
              <a:buFont typeface="Wingdings" panose="05000000000000000000" pitchFamily="2" charset="2"/>
              <a:buChar char="§"/>
            </a:pPr>
            <a:r>
              <a:rPr lang="en-AU" sz="2400" dirty="0"/>
              <a:t>Modern/Contemporary Dance</a:t>
            </a:r>
            <a:endParaRPr lang="en-US" sz="2400" dirty="0"/>
          </a:p>
          <a:p>
            <a:pPr marL="742950" lvl="1" indent="-285750">
              <a:buFont typeface="Wingdings" panose="05000000000000000000" pitchFamily="2" charset="2"/>
              <a:buChar char="§"/>
            </a:pPr>
            <a:r>
              <a:rPr lang="en-AU" sz="2400" dirty="0"/>
              <a:t>Musical Theatre/Broadway</a:t>
            </a:r>
            <a:endParaRPr lang="en-US" sz="2400" dirty="0"/>
          </a:p>
          <a:p>
            <a:pPr marL="742950" lvl="1" indent="-285750">
              <a:buFont typeface="Wingdings" panose="05000000000000000000" pitchFamily="2" charset="2"/>
              <a:buChar char="§"/>
            </a:pPr>
            <a:r>
              <a:rPr lang="en-AU" sz="2400" dirty="0"/>
              <a:t>Indigenous Australian Dance</a:t>
            </a:r>
            <a:endParaRPr lang="en-US" sz="2400" dirty="0"/>
          </a:p>
          <a:p>
            <a:endParaRPr lang="en-US" dirty="0"/>
          </a:p>
        </p:txBody>
      </p:sp>
      <p:sp>
        <p:nvSpPr>
          <p:cNvPr id="4" name="Text Placeholder 3">
            <a:extLst>
              <a:ext uri="{FF2B5EF4-FFF2-40B4-BE49-F238E27FC236}">
                <a16:creationId xmlns:a16="http://schemas.microsoft.com/office/drawing/2014/main" id="{70954F15-FFED-48E3-BC97-83D198157313}"/>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a:extLst>
              <a:ext uri="{FF2B5EF4-FFF2-40B4-BE49-F238E27FC236}">
                <a16:creationId xmlns:a16="http://schemas.microsoft.com/office/drawing/2014/main" id="{40831AD4-87A4-405A-BAF9-E3D98CD2BC78}"/>
              </a:ext>
            </a:extLst>
          </p:cNvPr>
          <p:cNvPicPr>
            <a:picLocks noChangeAspect="1"/>
          </p:cNvPicPr>
          <p:nvPr/>
        </p:nvPicPr>
        <p:blipFill>
          <a:blip r:embed="rId2"/>
          <a:stretch>
            <a:fillRect/>
          </a:stretch>
        </p:blipFill>
        <p:spPr>
          <a:xfrm>
            <a:off x="428625" y="5925058"/>
            <a:ext cx="966787" cy="561497"/>
          </a:xfrm>
          <a:prstGeom prst="rect">
            <a:avLst/>
          </a:prstGeom>
        </p:spPr>
      </p:pic>
      <p:pic>
        <p:nvPicPr>
          <p:cNvPr id="6" name="Picture 5">
            <a:extLst>
              <a:ext uri="{FF2B5EF4-FFF2-40B4-BE49-F238E27FC236}">
                <a16:creationId xmlns:a16="http://schemas.microsoft.com/office/drawing/2014/main" id="{EB07F19B-0951-43AB-87C0-86EF114694E4}"/>
              </a:ext>
            </a:extLst>
          </p:cNvPr>
          <p:cNvPicPr>
            <a:picLocks noChangeAspect="1"/>
          </p:cNvPicPr>
          <p:nvPr/>
        </p:nvPicPr>
        <p:blipFill>
          <a:blip r:embed="rId3"/>
          <a:stretch>
            <a:fillRect/>
          </a:stretch>
        </p:blipFill>
        <p:spPr>
          <a:xfrm>
            <a:off x="8092503" y="5925058"/>
            <a:ext cx="548260" cy="619155"/>
          </a:xfrm>
          <a:prstGeom prst="rect">
            <a:avLst/>
          </a:prstGeom>
        </p:spPr>
      </p:pic>
      <p:pic>
        <p:nvPicPr>
          <p:cNvPr id="8" name="Picture 7">
            <a:extLst>
              <a:ext uri="{FF2B5EF4-FFF2-40B4-BE49-F238E27FC236}">
                <a16:creationId xmlns:a16="http://schemas.microsoft.com/office/drawing/2014/main" id="{2477F458-25A0-4CA2-8C7F-8A4E47E0F026}"/>
              </a:ext>
            </a:extLst>
          </p:cNvPr>
          <p:cNvPicPr>
            <a:picLocks noChangeAspect="1"/>
          </p:cNvPicPr>
          <p:nvPr/>
        </p:nvPicPr>
        <p:blipFill>
          <a:blip r:embed="rId4"/>
          <a:stretch>
            <a:fillRect/>
          </a:stretch>
        </p:blipFill>
        <p:spPr>
          <a:xfrm>
            <a:off x="3823208" y="1733838"/>
            <a:ext cx="4543425" cy="1000125"/>
          </a:xfrm>
          <a:prstGeom prst="rect">
            <a:avLst/>
          </a:prstGeom>
        </p:spPr>
      </p:pic>
    </p:spTree>
    <p:extLst>
      <p:ext uri="{BB962C8B-B14F-4D97-AF65-F5344CB8AC3E}">
        <p14:creationId xmlns:p14="http://schemas.microsoft.com/office/powerpoint/2010/main" val="309026095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A4142-9F64-4E53-AFB4-22973A98ECE1}"/>
              </a:ext>
            </a:extLst>
          </p:cNvPr>
          <p:cNvSpPr>
            <a:spLocks noGrp="1"/>
          </p:cNvSpPr>
          <p:nvPr>
            <p:ph type="body" sz="quarter" idx="11"/>
          </p:nvPr>
        </p:nvSpPr>
        <p:spPr/>
        <p:txBody>
          <a:bodyPr/>
          <a:lstStyle/>
          <a:p>
            <a:r>
              <a:rPr lang="en-AU" dirty="0">
                <a:effectLst>
                  <a:outerShdw blurRad="38100" dist="38100" dir="2700000" algn="tl">
                    <a:srgbClr val="000000">
                      <a:alpha val="43137"/>
                    </a:srgbClr>
                  </a:outerShdw>
                </a:effectLst>
              </a:rPr>
              <a:t>Social Sciences …</a:t>
            </a:r>
            <a:endParaRPr lang="en-US"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E31AE0A-32AD-4F60-BE02-22129F1AC811}"/>
              </a:ext>
            </a:extLst>
          </p:cNvPr>
          <p:cNvSpPr>
            <a:spLocks noGrp="1"/>
          </p:cNvSpPr>
          <p:nvPr>
            <p:ph type="body" sz="quarter" idx="12"/>
          </p:nvPr>
        </p:nvSpPr>
        <p:spPr>
          <a:xfrm>
            <a:off x="574833" y="1974187"/>
            <a:ext cx="8029575" cy="4440902"/>
          </a:xfrm>
        </p:spPr>
        <p:txBody>
          <a:bodyPr/>
          <a:lstStyle/>
          <a:p>
            <a:r>
              <a:rPr lang="en-AU" b="1" dirty="0">
                <a:solidFill>
                  <a:srgbClr val="0070C0"/>
                </a:solidFill>
              </a:rPr>
              <a:t>Commerce</a:t>
            </a:r>
            <a:endParaRPr lang="en-US" dirty="0">
              <a:solidFill>
                <a:srgbClr val="0070C0"/>
              </a:solidFill>
            </a:endParaRPr>
          </a:p>
          <a:p>
            <a:r>
              <a:rPr lang="en-AU" dirty="0"/>
              <a:t>Commerce provides the knowledge, skills, understanding and values that form the foundation on which young people make sound decisions on consumer, financial, business, legal and employment issues. </a:t>
            </a:r>
            <a:endParaRPr lang="en-US" dirty="0"/>
          </a:p>
          <a:p>
            <a:r>
              <a:rPr lang="en-AU" dirty="0"/>
              <a:t>Units: Consumer Choice, Personal Finance,  Law and Society, Employment Issues Investing, Promoting and Selling, Towards Independence, Political Involvement, and Running a Business</a:t>
            </a:r>
            <a:endParaRPr lang="en-US" dirty="0"/>
          </a:p>
          <a:p>
            <a:r>
              <a:rPr lang="en-AU" dirty="0"/>
              <a:t> </a:t>
            </a:r>
            <a:endParaRPr lang="en-US" dirty="0"/>
          </a:p>
          <a:p>
            <a:r>
              <a:rPr lang="en-AU" b="1" dirty="0">
                <a:solidFill>
                  <a:srgbClr val="0070C0"/>
                </a:solidFill>
              </a:rPr>
              <a:t>Geography Elective</a:t>
            </a:r>
            <a:endParaRPr lang="en-US" dirty="0">
              <a:solidFill>
                <a:srgbClr val="0070C0"/>
              </a:solidFill>
            </a:endParaRPr>
          </a:p>
          <a:p>
            <a:r>
              <a:rPr lang="en-AU" dirty="0"/>
              <a:t>Geography Elective emphasises the physical, social, cultural, economic and political influences on people, places and environments, from local to global scales. It also emphasises the important interrelationships between people and environments through the investigation of contemporary geographical issues and their management. The wellbeing of societies and environments depends on the quality of interactions between people and the natural world.</a:t>
            </a:r>
            <a:endParaRPr lang="en-US" dirty="0"/>
          </a:p>
          <a:p>
            <a:endParaRPr lang="en-US" dirty="0"/>
          </a:p>
        </p:txBody>
      </p:sp>
      <p:sp>
        <p:nvSpPr>
          <p:cNvPr id="5" name="Text Placeholder 3">
            <a:extLst>
              <a:ext uri="{FF2B5EF4-FFF2-40B4-BE49-F238E27FC236}">
                <a16:creationId xmlns:a16="http://schemas.microsoft.com/office/drawing/2014/main" id="{DD7998C1-ECC6-405C-A2DC-31845A04E99B}"/>
              </a:ext>
            </a:extLst>
          </p:cNvPr>
          <p:cNvSpPr>
            <a:spLocks noGrp="1"/>
          </p:cNvSpPr>
          <p:nvPr>
            <p:ph type="body" sz="quarter" idx="13"/>
          </p:nvPr>
        </p:nvSpPr>
        <p:spPr/>
        <p:txBody>
          <a:bodyPr/>
          <a:lstStyle/>
          <a:p>
            <a:r>
              <a:rPr lang="en-US" dirty="0"/>
              <a:t>Year 8 Subject Selection for Stage 5</a:t>
            </a:r>
          </a:p>
          <a:p>
            <a:endParaRPr lang="en-AU" dirty="0"/>
          </a:p>
        </p:txBody>
      </p:sp>
      <p:pic>
        <p:nvPicPr>
          <p:cNvPr id="7" name="Picture 6">
            <a:extLst>
              <a:ext uri="{FF2B5EF4-FFF2-40B4-BE49-F238E27FC236}">
                <a16:creationId xmlns:a16="http://schemas.microsoft.com/office/drawing/2014/main" id="{D9BE20B4-6980-46A7-9136-2E8E0817AC71}"/>
              </a:ext>
            </a:extLst>
          </p:cNvPr>
          <p:cNvPicPr>
            <a:picLocks noChangeAspect="1"/>
          </p:cNvPicPr>
          <p:nvPr/>
        </p:nvPicPr>
        <p:blipFill>
          <a:blip r:embed="rId2"/>
          <a:stretch>
            <a:fillRect/>
          </a:stretch>
        </p:blipFill>
        <p:spPr>
          <a:xfrm>
            <a:off x="6400801" y="969083"/>
            <a:ext cx="1847849" cy="1384103"/>
          </a:xfrm>
          <a:prstGeom prst="rect">
            <a:avLst/>
          </a:prstGeom>
        </p:spPr>
      </p:pic>
      <p:pic>
        <p:nvPicPr>
          <p:cNvPr id="8" name="Picture 7">
            <a:extLst>
              <a:ext uri="{FF2B5EF4-FFF2-40B4-BE49-F238E27FC236}">
                <a16:creationId xmlns:a16="http://schemas.microsoft.com/office/drawing/2014/main" id="{BF22F8C1-B059-4286-BDF0-19A05E3169F7}"/>
              </a:ext>
            </a:extLst>
          </p:cNvPr>
          <p:cNvPicPr>
            <a:picLocks noChangeAspect="1"/>
          </p:cNvPicPr>
          <p:nvPr/>
        </p:nvPicPr>
        <p:blipFill>
          <a:blip r:embed="rId3"/>
          <a:stretch>
            <a:fillRect/>
          </a:stretch>
        </p:blipFill>
        <p:spPr>
          <a:xfrm>
            <a:off x="8092503" y="6105511"/>
            <a:ext cx="548260" cy="619155"/>
          </a:xfrm>
          <a:prstGeom prst="rect">
            <a:avLst/>
          </a:prstGeom>
        </p:spPr>
      </p:pic>
      <p:pic>
        <p:nvPicPr>
          <p:cNvPr id="9" name="Picture 8">
            <a:extLst>
              <a:ext uri="{FF2B5EF4-FFF2-40B4-BE49-F238E27FC236}">
                <a16:creationId xmlns:a16="http://schemas.microsoft.com/office/drawing/2014/main" id="{A829735A-F941-465C-B5B4-A0BCFBDF6347}"/>
              </a:ext>
            </a:extLst>
          </p:cNvPr>
          <p:cNvPicPr>
            <a:picLocks noChangeAspect="1"/>
          </p:cNvPicPr>
          <p:nvPr/>
        </p:nvPicPr>
        <p:blipFill>
          <a:blip r:embed="rId4"/>
          <a:stretch>
            <a:fillRect/>
          </a:stretch>
        </p:blipFill>
        <p:spPr>
          <a:xfrm>
            <a:off x="271462" y="6134339"/>
            <a:ext cx="966787" cy="561497"/>
          </a:xfrm>
          <a:prstGeom prst="rect">
            <a:avLst/>
          </a:prstGeom>
        </p:spPr>
      </p:pic>
    </p:spTree>
    <p:extLst>
      <p:ext uri="{BB962C8B-B14F-4D97-AF65-F5344CB8AC3E}">
        <p14:creationId xmlns:p14="http://schemas.microsoft.com/office/powerpoint/2010/main" val="3063790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0982A4-A872-44F9-A49D-F9C1BC9E4B97}"/>
              </a:ext>
            </a:extLst>
          </p:cNvPr>
          <p:cNvSpPr>
            <a:spLocks noGrp="1"/>
          </p:cNvSpPr>
          <p:nvPr>
            <p:ph type="body" sz="quarter" idx="12"/>
          </p:nvPr>
        </p:nvSpPr>
        <p:spPr>
          <a:xfrm>
            <a:off x="538480" y="1562388"/>
            <a:ext cx="8029575" cy="4352637"/>
          </a:xfrm>
        </p:spPr>
        <p:txBody>
          <a:bodyPr/>
          <a:lstStyle/>
          <a:p>
            <a:r>
              <a:rPr lang="en-AU" b="1" dirty="0">
                <a:solidFill>
                  <a:srgbClr val="0070C0"/>
                </a:solidFill>
              </a:rPr>
              <a:t>Work Education</a:t>
            </a:r>
          </a:p>
          <a:p>
            <a:endParaRPr lang="en-US" dirty="0">
              <a:solidFill>
                <a:srgbClr val="0070C0"/>
              </a:solidFill>
            </a:endParaRPr>
          </a:p>
          <a:p>
            <a:r>
              <a:rPr lang="en-AU" dirty="0"/>
              <a:t>Students will develop an understanding of employability skills that will assist them to achieve the flexibility required for the workplaces of today and of the future. Students will learn to successfully plan and manage life transitions including post-school pathways.</a:t>
            </a:r>
            <a:endParaRPr lang="en-US" dirty="0"/>
          </a:p>
          <a:p>
            <a:endParaRPr lang="en-US" dirty="0"/>
          </a:p>
        </p:txBody>
      </p:sp>
      <p:sp>
        <p:nvSpPr>
          <p:cNvPr id="4" name="Text Placeholder 3">
            <a:extLst>
              <a:ext uri="{FF2B5EF4-FFF2-40B4-BE49-F238E27FC236}">
                <a16:creationId xmlns:a16="http://schemas.microsoft.com/office/drawing/2014/main" id="{967908D0-E2C3-4A83-8126-8FECD0AA2970}"/>
              </a:ext>
            </a:extLst>
          </p:cNvPr>
          <p:cNvSpPr>
            <a:spLocks noGrp="1"/>
          </p:cNvSpPr>
          <p:nvPr>
            <p:ph type="body" sz="quarter" idx="13"/>
          </p:nvPr>
        </p:nvSpPr>
        <p:spPr/>
        <p:txBody>
          <a:bodyPr/>
          <a:lstStyle/>
          <a:p>
            <a:r>
              <a:rPr lang="en-US" dirty="0"/>
              <a:t>Year 8 Subject Selection for Stage 5</a:t>
            </a:r>
          </a:p>
          <a:p>
            <a:endParaRPr lang="en-US" dirty="0"/>
          </a:p>
        </p:txBody>
      </p:sp>
      <p:pic>
        <p:nvPicPr>
          <p:cNvPr id="6" name="Picture 5">
            <a:extLst>
              <a:ext uri="{FF2B5EF4-FFF2-40B4-BE49-F238E27FC236}">
                <a16:creationId xmlns:a16="http://schemas.microsoft.com/office/drawing/2014/main" id="{1F5B0FD0-61C8-4B70-BC69-B88DB9706B26}"/>
              </a:ext>
            </a:extLst>
          </p:cNvPr>
          <p:cNvPicPr>
            <a:picLocks noChangeAspect="1"/>
          </p:cNvPicPr>
          <p:nvPr/>
        </p:nvPicPr>
        <p:blipFill>
          <a:blip r:embed="rId2"/>
          <a:stretch>
            <a:fillRect/>
          </a:stretch>
        </p:blipFill>
        <p:spPr>
          <a:xfrm>
            <a:off x="2637777" y="3929063"/>
            <a:ext cx="4010673" cy="1385887"/>
          </a:xfrm>
          <a:prstGeom prst="rect">
            <a:avLst/>
          </a:prstGeom>
        </p:spPr>
      </p:pic>
      <p:pic>
        <p:nvPicPr>
          <p:cNvPr id="7" name="Picture 6">
            <a:extLst>
              <a:ext uri="{FF2B5EF4-FFF2-40B4-BE49-F238E27FC236}">
                <a16:creationId xmlns:a16="http://schemas.microsoft.com/office/drawing/2014/main" id="{98F98C72-A5D0-49A1-A054-3FDC14EBFD24}"/>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8" name="Picture 7">
            <a:extLst>
              <a:ext uri="{FF2B5EF4-FFF2-40B4-BE49-F238E27FC236}">
                <a16:creationId xmlns:a16="http://schemas.microsoft.com/office/drawing/2014/main" id="{A3D26332-B77F-4CCA-A03A-10B2E12EF323}"/>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968466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04CE5-BE33-46F3-B72E-1F9F1341E0C2}"/>
              </a:ext>
            </a:extLst>
          </p:cNvPr>
          <p:cNvSpPr>
            <a:spLocks noGrp="1"/>
          </p:cNvSpPr>
          <p:nvPr>
            <p:ph type="body" sz="quarter" idx="11"/>
          </p:nvPr>
        </p:nvSpPr>
        <p:spPr/>
        <p:txBody>
          <a:bodyPr/>
          <a:lstStyle/>
          <a:p>
            <a:r>
              <a:rPr lang="en-AU" dirty="0">
                <a:effectLst>
                  <a:outerShdw blurRad="38100" dist="38100" dir="2700000" algn="tl">
                    <a:srgbClr val="000000">
                      <a:alpha val="43137"/>
                    </a:srgbClr>
                  </a:outerShdw>
                </a:effectLst>
              </a:rPr>
              <a:t>Technological and applied studies (TAS)</a:t>
            </a:r>
            <a:endParaRPr lang="en-US"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7385B9B-AB34-484E-B780-A0C99379380C}"/>
              </a:ext>
            </a:extLst>
          </p:cNvPr>
          <p:cNvSpPr>
            <a:spLocks noGrp="1"/>
          </p:cNvSpPr>
          <p:nvPr>
            <p:ph type="body" sz="quarter" idx="12"/>
          </p:nvPr>
        </p:nvSpPr>
        <p:spPr>
          <a:xfrm>
            <a:off x="574833" y="2262476"/>
            <a:ext cx="8029575" cy="3523962"/>
          </a:xfrm>
        </p:spPr>
        <p:txBody>
          <a:bodyPr/>
          <a:lstStyle/>
          <a:p>
            <a:r>
              <a:rPr lang="en-AU" b="1" dirty="0">
                <a:solidFill>
                  <a:srgbClr val="0070C0"/>
                </a:solidFill>
              </a:rPr>
              <a:t>Child Studies</a:t>
            </a:r>
            <a:endParaRPr lang="en-US" dirty="0">
              <a:solidFill>
                <a:srgbClr val="0070C0"/>
              </a:solidFill>
            </a:endParaRPr>
          </a:p>
          <a:p>
            <a:r>
              <a:rPr lang="en-AU" dirty="0"/>
              <a:t>Students will focus on social, environmental, genetic and cultural factors that influence pre-natal development and a child’s sense of wellbeing and belonging.</a:t>
            </a:r>
            <a:endParaRPr lang="en-US" dirty="0"/>
          </a:p>
          <a:p>
            <a:r>
              <a:rPr lang="en-AU" dirty="0"/>
              <a:t>Students will identify, create and evaluate solutions to enhance child wellbeing.</a:t>
            </a:r>
            <a:r>
              <a:rPr lang="en-US" dirty="0"/>
              <a:t>  </a:t>
            </a:r>
            <a:r>
              <a:rPr lang="en-AU" dirty="0"/>
              <a:t>Course fee: $15.00</a:t>
            </a:r>
            <a:endParaRPr lang="en-US" dirty="0"/>
          </a:p>
          <a:p>
            <a:r>
              <a:rPr lang="en-AU" dirty="0"/>
              <a:t> </a:t>
            </a:r>
            <a:endParaRPr lang="en-US" dirty="0"/>
          </a:p>
          <a:p>
            <a:r>
              <a:rPr lang="en-AU" b="1" dirty="0">
                <a:solidFill>
                  <a:srgbClr val="0070C0"/>
                </a:solidFill>
              </a:rPr>
              <a:t>Design and Technology</a:t>
            </a:r>
            <a:endParaRPr lang="en-US" dirty="0">
              <a:solidFill>
                <a:srgbClr val="0070C0"/>
              </a:solidFill>
            </a:endParaRPr>
          </a:p>
          <a:p>
            <a:r>
              <a:rPr lang="en-AU" dirty="0"/>
              <a:t>Students will  research and investigate existing solutions, analyse data and information in order to create innovative solutions to a range of design projects that are related to real-life contexts.</a:t>
            </a:r>
            <a:r>
              <a:rPr lang="en-US" dirty="0"/>
              <a:t>  </a:t>
            </a:r>
            <a:r>
              <a:rPr lang="en-AU" dirty="0"/>
              <a:t>Course fee: $40.00</a:t>
            </a:r>
            <a:endParaRPr lang="en-US" dirty="0"/>
          </a:p>
          <a:p>
            <a:r>
              <a:rPr lang="en-AU" dirty="0"/>
              <a:t> </a:t>
            </a:r>
            <a:endParaRPr lang="en-US" dirty="0"/>
          </a:p>
          <a:p>
            <a:endParaRPr lang="en-US" dirty="0"/>
          </a:p>
        </p:txBody>
      </p:sp>
      <p:sp>
        <p:nvSpPr>
          <p:cNvPr id="4" name="Text Placeholder 3">
            <a:extLst>
              <a:ext uri="{FF2B5EF4-FFF2-40B4-BE49-F238E27FC236}">
                <a16:creationId xmlns:a16="http://schemas.microsoft.com/office/drawing/2014/main" id="{CE3BC3DC-BA6E-4935-9DC2-3DDDA4502C31}"/>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a:extLst>
              <a:ext uri="{FF2B5EF4-FFF2-40B4-BE49-F238E27FC236}">
                <a16:creationId xmlns:a16="http://schemas.microsoft.com/office/drawing/2014/main" id="{8EA702B3-0396-4A33-896C-43C12D5055C6}"/>
              </a:ext>
            </a:extLst>
          </p:cNvPr>
          <p:cNvPicPr>
            <a:picLocks noChangeAspect="1"/>
          </p:cNvPicPr>
          <p:nvPr/>
        </p:nvPicPr>
        <p:blipFill>
          <a:blip r:embed="rId2"/>
          <a:stretch>
            <a:fillRect/>
          </a:stretch>
        </p:blipFill>
        <p:spPr>
          <a:xfrm>
            <a:off x="428625" y="5925058"/>
            <a:ext cx="966787" cy="561497"/>
          </a:xfrm>
          <a:prstGeom prst="rect">
            <a:avLst/>
          </a:prstGeom>
        </p:spPr>
      </p:pic>
      <p:pic>
        <p:nvPicPr>
          <p:cNvPr id="6" name="Picture 5">
            <a:extLst>
              <a:ext uri="{FF2B5EF4-FFF2-40B4-BE49-F238E27FC236}">
                <a16:creationId xmlns:a16="http://schemas.microsoft.com/office/drawing/2014/main" id="{D9F1C0AA-51B4-4387-9228-8A24B425160E}"/>
              </a:ext>
            </a:extLst>
          </p:cNvPr>
          <p:cNvPicPr>
            <a:picLocks noChangeAspect="1"/>
          </p:cNvPicPr>
          <p:nvPr/>
        </p:nvPicPr>
        <p:blipFill>
          <a:blip r:embed="rId3"/>
          <a:stretch>
            <a:fillRect/>
          </a:stretch>
        </p:blipFill>
        <p:spPr>
          <a:xfrm>
            <a:off x="8092503" y="5867400"/>
            <a:ext cx="548260" cy="619155"/>
          </a:xfrm>
          <a:prstGeom prst="rect">
            <a:avLst/>
          </a:prstGeom>
        </p:spPr>
      </p:pic>
    </p:spTree>
    <p:extLst>
      <p:ext uri="{BB962C8B-B14F-4D97-AF65-F5344CB8AC3E}">
        <p14:creationId xmlns:p14="http://schemas.microsoft.com/office/powerpoint/2010/main" val="284422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68BB78-DDF8-408B-BB3D-6172A7D74674}"/>
              </a:ext>
            </a:extLst>
          </p:cNvPr>
          <p:cNvSpPr>
            <a:spLocks noGrp="1"/>
          </p:cNvSpPr>
          <p:nvPr>
            <p:ph type="body" sz="quarter" idx="12"/>
          </p:nvPr>
        </p:nvSpPr>
        <p:spPr>
          <a:xfrm>
            <a:off x="574833" y="1290926"/>
            <a:ext cx="8029575" cy="4709824"/>
          </a:xfrm>
        </p:spPr>
        <p:txBody>
          <a:bodyPr/>
          <a:lstStyle/>
          <a:p>
            <a:r>
              <a:rPr lang="en-AU" b="1" dirty="0">
                <a:solidFill>
                  <a:srgbClr val="0070C0"/>
                </a:solidFill>
              </a:rPr>
              <a:t>Food Technology</a:t>
            </a:r>
            <a:endParaRPr lang="en-US" dirty="0">
              <a:solidFill>
                <a:srgbClr val="0070C0"/>
              </a:solidFill>
            </a:endParaRPr>
          </a:p>
          <a:p>
            <a:r>
              <a:rPr lang="en-AU" dirty="0"/>
              <a:t>Students will explore food-related issues, nutrition principles and engage in a range of practical experiences. Students will identify the relationships between food habits, lifestyles and other factors that affect the health and wellbeing of Australians.</a:t>
            </a:r>
            <a:r>
              <a:rPr lang="en-US" dirty="0"/>
              <a:t>  </a:t>
            </a:r>
            <a:r>
              <a:rPr lang="en-AU" dirty="0"/>
              <a:t>Course fee: $55.00</a:t>
            </a:r>
            <a:endParaRPr lang="en-US" dirty="0"/>
          </a:p>
          <a:p>
            <a:endParaRPr lang="en-AU" dirty="0"/>
          </a:p>
          <a:p>
            <a:r>
              <a:rPr lang="en-AU" b="1" dirty="0">
                <a:solidFill>
                  <a:srgbClr val="0070C0"/>
                </a:solidFill>
              </a:rPr>
              <a:t>Information and Software Technology</a:t>
            </a:r>
            <a:endParaRPr lang="en-US" dirty="0">
              <a:solidFill>
                <a:srgbClr val="0070C0"/>
              </a:solidFill>
            </a:endParaRPr>
          </a:p>
          <a:p>
            <a:r>
              <a:rPr lang="en-AU" dirty="0"/>
              <a:t>Students will engage in processes of analysing, designing, producing, testing, documenting, implementing and evaluating information and software technology-based solutions. Practical projects will assist students in developing creative, critical and meta-cognitive thinking skills.</a:t>
            </a:r>
            <a:endParaRPr lang="en-US" dirty="0"/>
          </a:p>
          <a:p>
            <a:r>
              <a:rPr lang="en-AU" dirty="0"/>
              <a:t> </a:t>
            </a:r>
            <a:endParaRPr lang="en-US" dirty="0"/>
          </a:p>
          <a:p>
            <a:r>
              <a:rPr lang="en-AU" b="1" dirty="0">
                <a:solidFill>
                  <a:srgbClr val="0070C0"/>
                </a:solidFill>
              </a:rPr>
              <a:t>Textiles and Design</a:t>
            </a:r>
            <a:endParaRPr lang="en-US" dirty="0">
              <a:solidFill>
                <a:srgbClr val="0070C0"/>
              </a:solidFill>
            </a:endParaRPr>
          </a:p>
          <a:p>
            <a:r>
              <a:rPr lang="en-AU" dirty="0"/>
              <a:t>Students will develop knowledge about the properties, performance and uses of textiles. Textiles projects will enable students to developing skills in the manipulation and use of a range of textile materials, equipment and techniques.</a:t>
            </a:r>
            <a:r>
              <a:rPr lang="en-US" dirty="0"/>
              <a:t>  </a:t>
            </a:r>
            <a:r>
              <a:rPr lang="en-AU" dirty="0"/>
              <a:t>Course fee: $30.00</a:t>
            </a:r>
            <a:endParaRPr lang="en-US" dirty="0"/>
          </a:p>
          <a:p>
            <a:endParaRPr lang="en-US" dirty="0"/>
          </a:p>
        </p:txBody>
      </p:sp>
      <p:sp>
        <p:nvSpPr>
          <p:cNvPr id="4" name="Text Placeholder 3">
            <a:extLst>
              <a:ext uri="{FF2B5EF4-FFF2-40B4-BE49-F238E27FC236}">
                <a16:creationId xmlns:a16="http://schemas.microsoft.com/office/drawing/2014/main" id="{2AF86AF1-59EF-49A8-AC32-5C039574EE54}"/>
              </a:ext>
            </a:extLst>
          </p:cNvPr>
          <p:cNvSpPr>
            <a:spLocks noGrp="1"/>
          </p:cNvSpPr>
          <p:nvPr>
            <p:ph type="body" sz="quarter" idx="13"/>
          </p:nvPr>
        </p:nvSpPr>
        <p:spPr/>
        <p:txBody>
          <a:bodyPr/>
          <a:lstStyle/>
          <a:p>
            <a:r>
              <a:rPr lang="en-US" dirty="0"/>
              <a:t>Year 8 Subject Selection for Stage 5</a:t>
            </a:r>
          </a:p>
          <a:p>
            <a:endParaRPr lang="en-US" dirty="0"/>
          </a:p>
        </p:txBody>
      </p:sp>
      <p:pic>
        <p:nvPicPr>
          <p:cNvPr id="5" name="Picture 4">
            <a:extLst>
              <a:ext uri="{FF2B5EF4-FFF2-40B4-BE49-F238E27FC236}">
                <a16:creationId xmlns:a16="http://schemas.microsoft.com/office/drawing/2014/main" id="{0FE6EB36-B0FF-4077-B10E-6FA9DBFF10E2}"/>
              </a:ext>
            </a:extLst>
          </p:cNvPr>
          <p:cNvPicPr>
            <a:picLocks noChangeAspect="1"/>
          </p:cNvPicPr>
          <p:nvPr/>
        </p:nvPicPr>
        <p:blipFill>
          <a:blip r:embed="rId2"/>
          <a:stretch>
            <a:fillRect/>
          </a:stretch>
        </p:blipFill>
        <p:spPr>
          <a:xfrm>
            <a:off x="428625" y="6082875"/>
            <a:ext cx="966787" cy="561497"/>
          </a:xfrm>
          <a:prstGeom prst="rect">
            <a:avLst/>
          </a:prstGeom>
        </p:spPr>
      </p:pic>
      <p:pic>
        <p:nvPicPr>
          <p:cNvPr id="6" name="Picture 5">
            <a:extLst>
              <a:ext uri="{FF2B5EF4-FFF2-40B4-BE49-F238E27FC236}">
                <a16:creationId xmlns:a16="http://schemas.microsoft.com/office/drawing/2014/main" id="{D3C7A1D1-A69D-4709-9C8B-A3326CB4A376}"/>
              </a:ext>
            </a:extLst>
          </p:cNvPr>
          <p:cNvPicPr>
            <a:picLocks noChangeAspect="1"/>
          </p:cNvPicPr>
          <p:nvPr/>
        </p:nvPicPr>
        <p:blipFill>
          <a:blip r:embed="rId3"/>
          <a:stretch>
            <a:fillRect/>
          </a:stretch>
        </p:blipFill>
        <p:spPr>
          <a:xfrm>
            <a:off x="8092503" y="5867400"/>
            <a:ext cx="548260" cy="619155"/>
          </a:xfrm>
          <a:prstGeom prst="rect">
            <a:avLst/>
          </a:prstGeom>
        </p:spPr>
      </p:pic>
    </p:spTree>
    <p:extLst>
      <p:ext uri="{BB962C8B-B14F-4D97-AF65-F5344CB8AC3E}">
        <p14:creationId xmlns:p14="http://schemas.microsoft.com/office/powerpoint/2010/main" val="743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F83586-B157-4C21-8C51-462DDBAF3752}"/>
              </a:ext>
            </a:extLst>
          </p:cNvPr>
          <p:cNvSpPr>
            <a:spLocks noGrp="1"/>
          </p:cNvSpPr>
          <p:nvPr>
            <p:ph type="body" sz="quarter" idx="11"/>
          </p:nvPr>
        </p:nvSpPr>
        <p:spPr/>
        <p:txBody>
          <a:bodyPr/>
          <a:lstStyle/>
          <a:p>
            <a:r>
              <a:rPr lang="en-AU" dirty="0">
                <a:effectLst>
                  <a:outerShdw blurRad="38100" dist="38100" dir="2700000" algn="tl">
                    <a:srgbClr val="000000">
                      <a:alpha val="43137"/>
                    </a:srgbClr>
                  </a:outerShdw>
                </a:effectLst>
              </a:rPr>
              <a:t>Vocational Education – VET …</a:t>
            </a:r>
            <a:endParaRPr lang="en-US"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D5F6766-EED0-4347-8601-6E2DE207CF91}"/>
              </a:ext>
            </a:extLst>
          </p:cNvPr>
          <p:cNvSpPr>
            <a:spLocks noGrp="1"/>
          </p:cNvSpPr>
          <p:nvPr>
            <p:ph type="body" sz="quarter" idx="12"/>
          </p:nvPr>
        </p:nvSpPr>
        <p:spPr>
          <a:xfrm>
            <a:off x="574833" y="2183446"/>
            <a:ext cx="8029575" cy="4088765"/>
          </a:xfrm>
        </p:spPr>
        <p:txBody>
          <a:bodyPr/>
          <a:lstStyle/>
          <a:p>
            <a:r>
              <a:rPr lang="en-AU" b="1" dirty="0">
                <a:solidFill>
                  <a:srgbClr val="0070C0"/>
                </a:solidFill>
              </a:rPr>
              <a:t>Year 9- Retail Services</a:t>
            </a:r>
            <a:r>
              <a:rPr lang="en-US" b="1" dirty="0">
                <a:solidFill>
                  <a:srgbClr val="0070C0"/>
                </a:solidFill>
              </a:rPr>
              <a:t>  </a:t>
            </a:r>
            <a:r>
              <a:rPr lang="en-AU" i="1" dirty="0"/>
              <a:t>SIR10116 Certificate I in Retail Services </a:t>
            </a:r>
            <a:endParaRPr lang="en-US" i="1" dirty="0"/>
          </a:p>
          <a:p>
            <a:r>
              <a:rPr lang="en-AU" dirty="0"/>
              <a:t>This qualification reflects the role of individuals who complete  basic workplace tasks such as customer service, merchandising and operating the register.  It provides a pathway to work in a variety of retail industry sectors both small and large. </a:t>
            </a:r>
            <a:endParaRPr lang="en-US" dirty="0"/>
          </a:p>
          <a:p>
            <a:endParaRPr lang="en-AU" b="1" dirty="0">
              <a:solidFill>
                <a:srgbClr val="0070C0"/>
              </a:solidFill>
            </a:endParaRPr>
          </a:p>
          <a:p>
            <a:r>
              <a:rPr lang="en-AU" b="1" dirty="0">
                <a:solidFill>
                  <a:srgbClr val="0070C0"/>
                </a:solidFill>
              </a:rPr>
              <a:t>Year 10- Business Services</a:t>
            </a:r>
            <a:r>
              <a:rPr lang="en-US" b="1" dirty="0">
                <a:solidFill>
                  <a:srgbClr val="0070C0"/>
                </a:solidFill>
              </a:rPr>
              <a:t>  </a:t>
            </a:r>
            <a:r>
              <a:rPr lang="en-AU" i="1" dirty="0"/>
              <a:t>BSB10115  Certificate I in Business Services</a:t>
            </a:r>
            <a:endParaRPr lang="en-US" i="1" dirty="0"/>
          </a:p>
          <a:p>
            <a:r>
              <a:rPr lang="en-AU" dirty="0"/>
              <a:t>The Certificate I in Business allows you to develop and enhance an array of skills required for success in the workplace. Learn to effectively communicate with those around you and organise your time for efficiency. Develop valuable computing and keyboard skills and enhance your knowledge of workplace health and safety to better contribute to the wellbeing of yourself and others. </a:t>
            </a:r>
            <a:endParaRPr lang="en-US" dirty="0"/>
          </a:p>
          <a:p>
            <a:endParaRPr lang="en-US" dirty="0"/>
          </a:p>
        </p:txBody>
      </p:sp>
      <p:sp>
        <p:nvSpPr>
          <p:cNvPr id="4" name="Text Placeholder 3">
            <a:extLst>
              <a:ext uri="{FF2B5EF4-FFF2-40B4-BE49-F238E27FC236}">
                <a16:creationId xmlns:a16="http://schemas.microsoft.com/office/drawing/2014/main" id="{5BD32363-6390-4E61-A707-EDE1FD1387F9}"/>
              </a:ext>
            </a:extLst>
          </p:cNvPr>
          <p:cNvSpPr>
            <a:spLocks noGrp="1"/>
          </p:cNvSpPr>
          <p:nvPr>
            <p:ph type="body" sz="quarter" idx="13"/>
          </p:nvPr>
        </p:nvSpPr>
        <p:spPr/>
        <p:txBody>
          <a:bodyPr/>
          <a:lstStyle/>
          <a:p>
            <a:r>
              <a:rPr lang="en-US" dirty="0"/>
              <a:t>Year 8 Subject Selection for Stage 5</a:t>
            </a:r>
          </a:p>
          <a:p>
            <a:endParaRPr lang="en-US" dirty="0"/>
          </a:p>
        </p:txBody>
      </p:sp>
      <p:pic>
        <p:nvPicPr>
          <p:cNvPr id="6" name="Picture 5">
            <a:extLst>
              <a:ext uri="{FF2B5EF4-FFF2-40B4-BE49-F238E27FC236}">
                <a16:creationId xmlns:a16="http://schemas.microsoft.com/office/drawing/2014/main" id="{D43664C2-9D10-4DE5-9D68-2177D89D2764}"/>
              </a:ext>
            </a:extLst>
          </p:cNvPr>
          <p:cNvPicPr>
            <a:picLocks noChangeAspect="1"/>
          </p:cNvPicPr>
          <p:nvPr/>
        </p:nvPicPr>
        <p:blipFill>
          <a:blip r:embed="rId3"/>
          <a:stretch>
            <a:fillRect/>
          </a:stretch>
        </p:blipFill>
        <p:spPr>
          <a:xfrm>
            <a:off x="7615238" y="1049260"/>
            <a:ext cx="1223961" cy="1495282"/>
          </a:xfrm>
          <a:prstGeom prst="rect">
            <a:avLst/>
          </a:prstGeom>
        </p:spPr>
      </p:pic>
      <p:pic>
        <p:nvPicPr>
          <p:cNvPr id="8" name="Picture 7">
            <a:extLst>
              <a:ext uri="{FF2B5EF4-FFF2-40B4-BE49-F238E27FC236}">
                <a16:creationId xmlns:a16="http://schemas.microsoft.com/office/drawing/2014/main" id="{BB128484-539C-4FA2-AA7F-92122B1C578D}"/>
              </a:ext>
            </a:extLst>
          </p:cNvPr>
          <p:cNvPicPr>
            <a:picLocks noChangeAspect="1"/>
          </p:cNvPicPr>
          <p:nvPr/>
        </p:nvPicPr>
        <p:blipFill>
          <a:blip r:embed="rId4"/>
          <a:stretch>
            <a:fillRect/>
          </a:stretch>
        </p:blipFill>
        <p:spPr>
          <a:xfrm>
            <a:off x="4081621" y="5626931"/>
            <a:ext cx="1381124" cy="919075"/>
          </a:xfrm>
          <a:prstGeom prst="rect">
            <a:avLst/>
          </a:prstGeom>
        </p:spPr>
      </p:pic>
      <p:pic>
        <p:nvPicPr>
          <p:cNvPr id="10" name="Picture 9">
            <a:extLst>
              <a:ext uri="{FF2B5EF4-FFF2-40B4-BE49-F238E27FC236}">
                <a16:creationId xmlns:a16="http://schemas.microsoft.com/office/drawing/2014/main" id="{4C1D2BBF-5D61-4480-B899-BB1B4ABA9E78}"/>
              </a:ext>
            </a:extLst>
          </p:cNvPr>
          <p:cNvPicPr>
            <a:picLocks noChangeAspect="1"/>
          </p:cNvPicPr>
          <p:nvPr/>
        </p:nvPicPr>
        <p:blipFill>
          <a:blip r:embed="rId5"/>
          <a:stretch>
            <a:fillRect/>
          </a:stretch>
        </p:blipFill>
        <p:spPr>
          <a:xfrm>
            <a:off x="6092347" y="5572214"/>
            <a:ext cx="1023937" cy="1028508"/>
          </a:xfrm>
          <a:prstGeom prst="rect">
            <a:avLst/>
          </a:prstGeom>
        </p:spPr>
      </p:pic>
      <p:pic>
        <p:nvPicPr>
          <p:cNvPr id="14" name="Picture 13">
            <a:extLst>
              <a:ext uri="{FF2B5EF4-FFF2-40B4-BE49-F238E27FC236}">
                <a16:creationId xmlns:a16="http://schemas.microsoft.com/office/drawing/2014/main" id="{12FA3BA0-E741-43A0-B429-57B3291EAC4C}"/>
              </a:ext>
            </a:extLst>
          </p:cNvPr>
          <p:cNvPicPr>
            <a:picLocks noChangeAspect="1"/>
          </p:cNvPicPr>
          <p:nvPr/>
        </p:nvPicPr>
        <p:blipFill>
          <a:blip r:embed="rId6"/>
          <a:stretch>
            <a:fillRect/>
          </a:stretch>
        </p:blipFill>
        <p:spPr>
          <a:xfrm>
            <a:off x="2032396" y="5626931"/>
            <a:ext cx="1464469" cy="974537"/>
          </a:xfrm>
          <a:prstGeom prst="rect">
            <a:avLst/>
          </a:prstGeom>
        </p:spPr>
      </p:pic>
      <p:pic>
        <p:nvPicPr>
          <p:cNvPr id="15" name="Picture 14">
            <a:extLst>
              <a:ext uri="{FF2B5EF4-FFF2-40B4-BE49-F238E27FC236}">
                <a16:creationId xmlns:a16="http://schemas.microsoft.com/office/drawing/2014/main" id="{F6FF4A2C-0A77-4151-898A-2A5E5A0B6E89}"/>
              </a:ext>
            </a:extLst>
          </p:cNvPr>
          <p:cNvPicPr>
            <a:picLocks noChangeAspect="1"/>
          </p:cNvPicPr>
          <p:nvPr/>
        </p:nvPicPr>
        <p:blipFill>
          <a:blip r:embed="rId7"/>
          <a:stretch>
            <a:fillRect/>
          </a:stretch>
        </p:blipFill>
        <p:spPr>
          <a:xfrm>
            <a:off x="8092503" y="5867400"/>
            <a:ext cx="548260" cy="619155"/>
          </a:xfrm>
          <a:prstGeom prst="rect">
            <a:avLst/>
          </a:prstGeom>
        </p:spPr>
      </p:pic>
      <p:pic>
        <p:nvPicPr>
          <p:cNvPr id="16" name="Picture 15">
            <a:extLst>
              <a:ext uri="{FF2B5EF4-FFF2-40B4-BE49-F238E27FC236}">
                <a16:creationId xmlns:a16="http://schemas.microsoft.com/office/drawing/2014/main" id="{6C94D35D-207A-4C0A-99CC-783F57E01E44}"/>
              </a:ext>
            </a:extLst>
          </p:cNvPr>
          <p:cNvPicPr>
            <a:picLocks noChangeAspect="1"/>
          </p:cNvPicPr>
          <p:nvPr/>
        </p:nvPicPr>
        <p:blipFill>
          <a:blip r:embed="rId8"/>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30329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94359"/>
          </a:xfrm>
        </p:spPr>
        <p:txBody>
          <a:bodyPr/>
          <a:lstStyle/>
          <a:p>
            <a:r>
              <a:rPr lang="en-US" altLang="en-US" sz="2800" dirty="0">
                <a:effectLst>
                  <a:outerShdw blurRad="38100" dist="38100" dir="2700000" algn="tl">
                    <a:srgbClr val="C0C0C0"/>
                  </a:outerShdw>
                </a:effectLst>
                <a:cs typeface="Arial" pitchFamily="34" charset="0"/>
              </a:rPr>
              <a:t>Course Selection Considerations …</a:t>
            </a:r>
            <a:endParaRPr lang="en-AU" sz="2800" dirty="0"/>
          </a:p>
        </p:txBody>
      </p:sp>
      <p:sp>
        <p:nvSpPr>
          <p:cNvPr id="3" name="Text Placeholder 2"/>
          <p:cNvSpPr>
            <a:spLocks noGrp="1"/>
          </p:cNvSpPr>
          <p:nvPr>
            <p:ph type="body" sz="quarter" idx="12"/>
          </p:nvPr>
        </p:nvSpPr>
        <p:spPr>
          <a:xfrm>
            <a:off x="574833" y="1630680"/>
            <a:ext cx="8029575" cy="4236720"/>
          </a:xfrm>
        </p:spPr>
        <p:txBody>
          <a:bodyPr/>
          <a:lstStyle/>
          <a:p>
            <a:pPr marL="2171700" lvl="4" indent="-342900">
              <a:lnSpc>
                <a:spcPct val="150000"/>
              </a:lnSpc>
              <a:spcAft>
                <a:spcPts val="600"/>
              </a:spcAft>
              <a:buFont typeface="Arial" panose="020B0604020202020204" pitchFamily="34" charset="0"/>
              <a:buChar char="•"/>
            </a:pPr>
            <a:r>
              <a:rPr lang="en-US" altLang="en-US" sz="2200" dirty="0">
                <a:latin typeface="Helvetica" charset="0"/>
              </a:rPr>
              <a:t>Abilities and strengths</a:t>
            </a:r>
          </a:p>
          <a:p>
            <a:pPr marL="2171700" lvl="4" indent="-342900">
              <a:lnSpc>
                <a:spcPct val="150000"/>
              </a:lnSpc>
              <a:spcAft>
                <a:spcPts val="600"/>
              </a:spcAft>
              <a:buFont typeface="Arial" panose="020B0604020202020204" pitchFamily="34" charset="0"/>
              <a:buChar char="•"/>
            </a:pPr>
            <a:r>
              <a:rPr lang="en-US" altLang="en-US" sz="2200" dirty="0">
                <a:latin typeface="Helvetica" charset="0"/>
              </a:rPr>
              <a:t>Interests/Motivation/enjoyment</a:t>
            </a:r>
          </a:p>
          <a:p>
            <a:pPr marL="2171700" lvl="4" indent="-342900">
              <a:lnSpc>
                <a:spcPct val="150000"/>
              </a:lnSpc>
              <a:spcAft>
                <a:spcPts val="600"/>
              </a:spcAft>
              <a:buFont typeface="Arial" panose="020B0604020202020204" pitchFamily="34" charset="0"/>
              <a:buChar char="•"/>
            </a:pPr>
            <a:r>
              <a:rPr lang="en-US" altLang="en-US" sz="2200" dirty="0">
                <a:latin typeface="Helvetica" charset="0"/>
              </a:rPr>
              <a:t>Career aspirations and needs</a:t>
            </a:r>
          </a:p>
          <a:p>
            <a:pPr marL="2171700" lvl="4" indent="-342900">
              <a:lnSpc>
                <a:spcPct val="150000"/>
              </a:lnSpc>
              <a:spcAft>
                <a:spcPts val="600"/>
              </a:spcAft>
              <a:buFont typeface="Arial" panose="020B0604020202020204" pitchFamily="34" charset="0"/>
              <a:buChar char="•"/>
            </a:pPr>
            <a:r>
              <a:rPr lang="en-AU" altLang="en-US" sz="2200" dirty="0">
                <a:latin typeface="Helvetica" charset="0"/>
              </a:rPr>
              <a:t>Syllabus requirements - Practical/Major work components </a:t>
            </a:r>
          </a:p>
          <a:p>
            <a:pPr marL="2171700" lvl="4" indent="-342900">
              <a:lnSpc>
                <a:spcPct val="150000"/>
              </a:lnSpc>
              <a:spcAft>
                <a:spcPts val="600"/>
              </a:spcAft>
              <a:buFont typeface="Arial" panose="020B0604020202020204" pitchFamily="34" charset="0"/>
              <a:buChar char="•"/>
            </a:pPr>
            <a:r>
              <a:rPr lang="en-AU" altLang="en-US" sz="2200" dirty="0">
                <a:latin typeface="Helvetica" charset="0"/>
              </a:rPr>
              <a:t>Subject combinations</a:t>
            </a:r>
          </a:p>
          <a:p>
            <a:pPr marL="2171700" lvl="4" indent="-342900">
              <a:lnSpc>
                <a:spcPct val="150000"/>
              </a:lnSpc>
              <a:spcAft>
                <a:spcPts val="600"/>
              </a:spcAft>
              <a:buFont typeface="Arial" panose="020B0604020202020204" pitchFamily="34" charset="0"/>
              <a:buChar char="•"/>
            </a:pPr>
            <a:r>
              <a:rPr lang="en-AU" altLang="en-US" sz="2200" dirty="0">
                <a:latin typeface="Helvetica" charset="0"/>
              </a:rPr>
              <a:t>Other commitments outside of study </a:t>
            </a:r>
          </a:p>
          <a:p>
            <a:endParaRPr lang="en-AU" dirty="0"/>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6" name="Picture 5">
            <a:extLst>
              <a:ext uri="{FF2B5EF4-FFF2-40B4-BE49-F238E27FC236}">
                <a16:creationId xmlns:a16="http://schemas.microsoft.com/office/drawing/2014/main" id="{527F2AD6-4F30-4488-BE53-EE4CCE09D696}"/>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7" name="Picture 6">
            <a:extLst>
              <a:ext uri="{FF2B5EF4-FFF2-40B4-BE49-F238E27FC236}">
                <a16:creationId xmlns:a16="http://schemas.microsoft.com/office/drawing/2014/main" id="{6EE0D165-E00B-49B3-AB93-97119FC64E5F}"/>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39035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52501"/>
            <a:ext cx="8102283" cy="495299"/>
          </a:xfrm>
        </p:spPr>
        <p:txBody>
          <a:bodyPr/>
          <a:lstStyle/>
          <a:p>
            <a:r>
              <a:rPr lang="en-AU" sz="2800" dirty="0">
                <a:effectLst>
                  <a:outerShdw blurRad="38100" dist="38100" dir="2700000" algn="tl">
                    <a:srgbClr val="000000">
                      <a:alpha val="43137"/>
                    </a:srgbClr>
                  </a:outerShdw>
                </a:effectLst>
              </a:rPr>
              <a:t>Stage 5 Courses of study …</a:t>
            </a:r>
          </a:p>
        </p:txBody>
      </p:sp>
      <p:sp>
        <p:nvSpPr>
          <p:cNvPr id="3" name="Text Placeholder 2"/>
          <p:cNvSpPr>
            <a:spLocks noGrp="1"/>
          </p:cNvSpPr>
          <p:nvPr>
            <p:ph type="body" sz="quarter" idx="12"/>
          </p:nvPr>
        </p:nvSpPr>
        <p:spPr>
          <a:xfrm>
            <a:off x="538480" y="1693033"/>
            <a:ext cx="8029575" cy="4119633"/>
          </a:xfrm>
        </p:spPr>
        <p:txBody>
          <a:bodyPr/>
          <a:lstStyle/>
          <a:p>
            <a:pPr marL="342900" indent="-342900">
              <a:lnSpc>
                <a:spcPct val="80000"/>
              </a:lnSpc>
              <a:spcBef>
                <a:spcPts val="1200"/>
              </a:spcBef>
              <a:spcAft>
                <a:spcPts val="600"/>
              </a:spcAft>
              <a:buFont typeface="Arial" panose="020B0604020202020204" pitchFamily="34" charset="0"/>
              <a:buChar char="•"/>
            </a:pPr>
            <a:r>
              <a:rPr lang="en-AU" altLang="en-US" sz="2200" dirty="0">
                <a:latin typeface="Helvetica" charset="0"/>
              </a:rPr>
              <a:t>Is moving to more specialised choices of study in some areas.</a:t>
            </a:r>
          </a:p>
          <a:p>
            <a:pPr marL="342900" indent="-342900">
              <a:lnSpc>
                <a:spcPct val="80000"/>
              </a:lnSpc>
              <a:spcBef>
                <a:spcPts val="1200"/>
              </a:spcBef>
              <a:spcAft>
                <a:spcPts val="600"/>
              </a:spcAft>
              <a:buFont typeface="Arial" panose="020B0604020202020204" pitchFamily="34" charset="0"/>
              <a:buChar char="•"/>
            </a:pPr>
            <a:r>
              <a:rPr lang="en-AU" altLang="en-US" sz="2200" dirty="0">
                <a:latin typeface="Helvetica" charset="0"/>
              </a:rPr>
              <a:t>Leads towards Stage 6 and the HSC.</a:t>
            </a:r>
          </a:p>
          <a:p>
            <a:pPr marL="342900" indent="-342900">
              <a:lnSpc>
                <a:spcPct val="80000"/>
              </a:lnSpc>
              <a:spcBef>
                <a:spcPts val="1200"/>
              </a:spcBef>
              <a:spcAft>
                <a:spcPts val="600"/>
              </a:spcAft>
              <a:buFont typeface="Arial" panose="020B0604020202020204" pitchFamily="34" charset="0"/>
              <a:buChar char="•"/>
            </a:pPr>
            <a:r>
              <a:rPr lang="en-GB" altLang="en-US" sz="2200" dirty="0">
                <a:latin typeface="Helvetica" charset="0"/>
              </a:rPr>
              <a:t>Focuses on growing students to be independent learners who can think and act for themselves.</a:t>
            </a:r>
          </a:p>
          <a:p>
            <a:pPr marL="342900" indent="-342900">
              <a:lnSpc>
                <a:spcPct val="80000"/>
              </a:lnSpc>
              <a:spcBef>
                <a:spcPts val="1200"/>
              </a:spcBef>
              <a:spcAft>
                <a:spcPts val="600"/>
              </a:spcAft>
              <a:buFont typeface="Arial" panose="020B0604020202020204" pitchFamily="34" charset="0"/>
              <a:buChar char="•"/>
            </a:pPr>
            <a:r>
              <a:rPr lang="en-GB" altLang="en-US" sz="2200" dirty="0">
                <a:latin typeface="Helvetica" charset="0"/>
              </a:rPr>
              <a:t>Refines literacy and numeracy skills to cope more independently.</a:t>
            </a:r>
          </a:p>
          <a:p>
            <a:pPr marL="342900" indent="-342900">
              <a:lnSpc>
                <a:spcPct val="80000"/>
              </a:lnSpc>
              <a:spcBef>
                <a:spcPts val="1200"/>
              </a:spcBef>
              <a:spcAft>
                <a:spcPts val="600"/>
              </a:spcAft>
              <a:buFont typeface="Arial" panose="020B0604020202020204" pitchFamily="34" charset="0"/>
              <a:buChar char="•"/>
            </a:pPr>
            <a:r>
              <a:rPr lang="en-GB" altLang="en-US" sz="2200" dirty="0">
                <a:latin typeface="Helvetica" charset="0"/>
              </a:rPr>
              <a:t>Moves closer to a more adult approach to learning giving students more individual responsibility.</a:t>
            </a:r>
          </a:p>
          <a:p>
            <a:pPr marL="342900" indent="-342900">
              <a:lnSpc>
                <a:spcPct val="80000"/>
              </a:lnSpc>
              <a:spcBef>
                <a:spcPts val="1200"/>
              </a:spcBef>
              <a:spcAft>
                <a:spcPts val="600"/>
              </a:spcAft>
              <a:buFont typeface="Arial" panose="020B0604020202020204" pitchFamily="34" charset="0"/>
              <a:buChar char="•"/>
            </a:pPr>
            <a:r>
              <a:rPr lang="en-GB" altLang="en-US" sz="2200" dirty="0">
                <a:latin typeface="Helvetica" charset="0"/>
              </a:rPr>
              <a:t>Leads to credentials that highlight records of achievement from </a:t>
            </a:r>
            <a:r>
              <a:rPr lang="en-GB" altLang="en-US" sz="2200" dirty="0" err="1">
                <a:latin typeface="Helvetica" charset="0"/>
              </a:rPr>
              <a:t>NESA</a:t>
            </a:r>
            <a:r>
              <a:rPr lang="en-GB" altLang="en-US" sz="2200" dirty="0">
                <a:latin typeface="Helvetica" charset="0"/>
              </a:rPr>
              <a:t> in Year 10, 11 and 12</a:t>
            </a:r>
            <a:endParaRPr lang="en-US" altLang="en-US" sz="2200" dirty="0">
              <a:latin typeface="Helvetica" charset="0"/>
            </a:endParaRPr>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5" name="Picture 4">
            <a:extLst>
              <a:ext uri="{FF2B5EF4-FFF2-40B4-BE49-F238E27FC236}">
                <a16:creationId xmlns:a16="http://schemas.microsoft.com/office/drawing/2014/main" id="{DDF5692D-F1E5-4A22-8808-102EDA105A6B}"/>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D86C71FC-6823-4C0E-86F1-4883D78A7840}"/>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31166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66801"/>
            <a:ext cx="8102283" cy="571499"/>
          </a:xfrm>
        </p:spPr>
        <p:txBody>
          <a:bodyPr/>
          <a:lstStyle/>
          <a:p>
            <a:r>
              <a:rPr lang="en-AU" sz="2800" dirty="0">
                <a:effectLst>
                  <a:outerShdw blurRad="38100" dist="38100" dir="2700000" algn="tl">
                    <a:srgbClr val="000000">
                      <a:alpha val="43137"/>
                    </a:srgbClr>
                  </a:outerShdw>
                </a:effectLst>
              </a:rPr>
              <a:t>Stage 5 Course Structure …</a:t>
            </a:r>
          </a:p>
        </p:txBody>
      </p:sp>
      <p:sp>
        <p:nvSpPr>
          <p:cNvPr id="3" name="Text Placeholder 2"/>
          <p:cNvSpPr>
            <a:spLocks noGrp="1"/>
          </p:cNvSpPr>
          <p:nvPr>
            <p:ph type="body" sz="quarter" idx="12"/>
          </p:nvPr>
        </p:nvSpPr>
        <p:spPr>
          <a:xfrm>
            <a:off x="574833" y="1638300"/>
            <a:ext cx="8029575" cy="3711863"/>
          </a:xfrm>
        </p:spPr>
        <p:txBody>
          <a:bodyPr/>
          <a:lstStyle/>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Students must study the </a:t>
            </a:r>
            <a:r>
              <a:rPr lang="en-US" altLang="en-US" sz="2400" u="sng" dirty="0">
                <a:latin typeface="Helvetica" panose="020B0604020202020204" pitchFamily="34" charset="0"/>
                <a:ea typeface="ＭＳ Ｐゴシック" pitchFamily="34" charset="-128"/>
                <a:cs typeface="Helvetica" panose="020B0604020202020204" pitchFamily="34" charset="0"/>
              </a:rPr>
              <a:t>mandatory</a:t>
            </a:r>
            <a:r>
              <a:rPr lang="en-US" altLang="en-US" sz="2400" dirty="0">
                <a:latin typeface="Helvetica" panose="020B0604020202020204" pitchFamily="34" charset="0"/>
                <a:ea typeface="ＭＳ Ｐゴシック" pitchFamily="34" charset="-128"/>
                <a:cs typeface="Helvetica" panose="020B0604020202020204" pitchFamily="34" charset="0"/>
              </a:rPr>
              <a:t> subjects of …</a:t>
            </a:r>
          </a:p>
          <a:p>
            <a:pPr marL="1257300" lvl="2" indent="-342900">
              <a:spcBef>
                <a:spcPts val="1200"/>
              </a:spcBef>
              <a:spcAft>
                <a:spcPts val="0"/>
              </a:spcAft>
              <a:buFont typeface="Arial" panose="020B0604020202020204" pitchFamily="34" charset="0"/>
              <a:buChar char="•"/>
              <a:defRPr/>
            </a:pPr>
            <a:r>
              <a:rPr lang="en-AU" altLang="en-US" dirty="0">
                <a:solidFill>
                  <a:srgbClr val="280070"/>
                </a:solidFill>
                <a:latin typeface="Helvetica" panose="020B0604020202020204" pitchFamily="34" charset="0"/>
                <a:ea typeface="ＭＳ Ｐゴシック" pitchFamily="34" charset="-128"/>
                <a:cs typeface="Helvetica" panose="020B0604020202020204" pitchFamily="34" charset="0"/>
              </a:rPr>
              <a:t>English</a:t>
            </a:r>
          </a:p>
          <a:p>
            <a:pPr marL="1257300" lvl="2" indent="-342900">
              <a:spcBef>
                <a:spcPts val="1200"/>
              </a:spcBef>
              <a:spcAft>
                <a:spcPts val="0"/>
              </a:spcAft>
              <a:buFont typeface="Arial" panose="020B0604020202020204" pitchFamily="34" charset="0"/>
              <a:buChar char="•"/>
              <a:defRPr/>
            </a:pPr>
            <a:r>
              <a:rPr lang="en-AU" altLang="en-US" dirty="0">
                <a:solidFill>
                  <a:srgbClr val="280070"/>
                </a:solidFill>
                <a:latin typeface="Helvetica" panose="020B0604020202020204" pitchFamily="34" charset="0"/>
                <a:ea typeface="ＭＳ Ｐゴシック" pitchFamily="34" charset="-128"/>
                <a:cs typeface="Helvetica" panose="020B0604020202020204" pitchFamily="34" charset="0"/>
              </a:rPr>
              <a:t>Mathematics </a:t>
            </a:r>
          </a:p>
          <a:p>
            <a:pPr marL="1257300" lvl="2" indent="-342900">
              <a:spcBef>
                <a:spcPts val="1200"/>
              </a:spcBef>
              <a:spcAft>
                <a:spcPts val="0"/>
              </a:spcAft>
              <a:buFont typeface="Arial" panose="020B0604020202020204" pitchFamily="34" charset="0"/>
              <a:buChar char="•"/>
              <a:defRPr/>
            </a:pPr>
            <a:r>
              <a:rPr lang="en-AU" altLang="en-US" dirty="0">
                <a:solidFill>
                  <a:srgbClr val="280070"/>
                </a:solidFill>
                <a:latin typeface="Helvetica" panose="020B0604020202020204" pitchFamily="34" charset="0"/>
                <a:ea typeface="ＭＳ Ｐゴシック" pitchFamily="34" charset="-128"/>
                <a:cs typeface="Helvetica" panose="020B0604020202020204" pitchFamily="34" charset="0"/>
              </a:rPr>
              <a:t>Science</a:t>
            </a:r>
          </a:p>
          <a:p>
            <a:pPr marL="1257300" lvl="2" indent="-342900">
              <a:spcBef>
                <a:spcPts val="1200"/>
              </a:spcBef>
              <a:spcAft>
                <a:spcPts val="0"/>
              </a:spcAft>
              <a:buFont typeface="Arial" panose="020B0604020202020204" pitchFamily="34" charset="0"/>
              <a:buChar char="•"/>
              <a:defRPr/>
            </a:pPr>
            <a:r>
              <a:rPr lang="en-AU" altLang="en-US" dirty="0">
                <a:solidFill>
                  <a:srgbClr val="280070"/>
                </a:solidFill>
                <a:latin typeface="Helvetica" panose="020B0604020202020204" pitchFamily="34" charset="0"/>
                <a:ea typeface="ＭＳ Ｐゴシック" pitchFamily="34" charset="-128"/>
                <a:cs typeface="Helvetica" panose="020B0604020202020204" pitchFamily="34" charset="0"/>
              </a:rPr>
              <a:t>Human Society and its Environment - History and Geography</a:t>
            </a:r>
          </a:p>
          <a:p>
            <a:pPr marL="1257300" lvl="2" indent="-342900">
              <a:spcBef>
                <a:spcPts val="1200"/>
              </a:spcBef>
              <a:spcAft>
                <a:spcPts val="0"/>
              </a:spcAft>
              <a:buFont typeface="Arial" panose="020B0604020202020204" pitchFamily="34" charset="0"/>
              <a:buChar char="•"/>
              <a:defRPr/>
            </a:pPr>
            <a:r>
              <a:rPr lang="en-AU" altLang="en-US" dirty="0" err="1">
                <a:solidFill>
                  <a:srgbClr val="280070"/>
                </a:solidFill>
                <a:latin typeface="Helvetica" panose="020B0604020202020204" pitchFamily="34" charset="0"/>
                <a:ea typeface="ＭＳ Ｐゴシック" pitchFamily="34" charset="-128"/>
                <a:cs typeface="Helvetica" panose="020B0604020202020204" pitchFamily="34" charset="0"/>
              </a:rPr>
              <a:t>PDHPE</a:t>
            </a:r>
            <a:r>
              <a:rPr lang="en-AU" altLang="en-US" dirty="0">
                <a:solidFill>
                  <a:srgbClr val="280070"/>
                </a:solidFill>
                <a:latin typeface="Helvetica" panose="020B0604020202020204" pitchFamily="34" charset="0"/>
                <a:ea typeface="ＭＳ Ｐゴシック" pitchFamily="34" charset="-128"/>
                <a:cs typeface="Helvetica" panose="020B0604020202020204" pitchFamily="34" charset="0"/>
              </a:rPr>
              <a:t> / Sport</a:t>
            </a:r>
          </a:p>
          <a:p>
            <a:pPr marL="800100" lvl="1" indent="-342900">
              <a:spcBef>
                <a:spcPts val="1200"/>
              </a:spcBef>
              <a:spcAft>
                <a:spcPts val="0"/>
              </a:spcAft>
              <a:buFont typeface="Arial" panose="020B0604020202020204" pitchFamily="34" charset="0"/>
              <a:buChar char="•"/>
              <a:defRPr/>
            </a:pPr>
            <a:endParaRPr lang="en-US" altLang="en-US" sz="3400" dirty="0">
              <a:solidFill>
                <a:srgbClr val="280070"/>
              </a:solidFill>
              <a:latin typeface="Helvetica" panose="020B0604020202020204" pitchFamily="34" charset="0"/>
              <a:ea typeface="ＭＳ Ｐゴシック" pitchFamily="34" charset="-128"/>
              <a:cs typeface="Helvetica" panose="020B0604020202020204"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5" name="Picture 4">
            <a:extLst>
              <a:ext uri="{FF2B5EF4-FFF2-40B4-BE49-F238E27FC236}">
                <a16:creationId xmlns:a16="http://schemas.microsoft.com/office/drawing/2014/main" id="{2A18D237-4F58-43D2-81EC-E0E51D2B0FAF}"/>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94F22A2E-12F9-4C8F-82A1-7DA852BA1FCD}"/>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2737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285750" indent="-285750">
              <a:buFont typeface="Arial" panose="020B0604020202020204" pitchFamily="34" charset="0"/>
              <a:buChar char="•"/>
            </a:pPr>
            <a:r>
              <a:rPr lang="en-AU" sz="2000" dirty="0"/>
              <a:t>Languages – </a:t>
            </a:r>
            <a:r>
              <a:rPr lang="en-AU" sz="2000" i="1" dirty="0"/>
              <a:t>French, Italian, Spanish</a:t>
            </a:r>
          </a:p>
          <a:p>
            <a:pPr marL="285750" indent="-285750">
              <a:buFont typeface="Arial" panose="020B0604020202020204" pitchFamily="34" charset="0"/>
              <a:buChar char="•"/>
            </a:pPr>
            <a:r>
              <a:rPr lang="en-AU" sz="2000" dirty="0"/>
              <a:t>Music</a:t>
            </a:r>
          </a:p>
          <a:p>
            <a:pPr marL="285750" indent="-285750">
              <a:spcBef>
                <a:spcPts val="400"/>
              </a:spcBef>
              <a:buFont typeface="Arial" panose="020B0604020202020204" pitchFamily="34" charset="0"/>
              <a:buChar char="•"/>
            </a:pPr>
            <a:r>
              <a:rPr lang="en-AU" sz="2000" dirty="0"/>
              <a:t>Photographic and Digital Media</a:t>
            </a:r>
          </a:p>
          <a:p>
            <a:pPr marL="285750" indent="-285750">
              <a:buFont typeface="Arial" panose="020B0604020202020204" pitchFamily="34" charset="0"/>
              <a:buChar char="•"/>
            </a:pPr>
            <a:r>
              <a:rPr lang="en-AU" sz="2000" dirty="0"/>
              <a:t>Physical activity and Sport</a:t>
            </a:r>
          </a:p>
          <a:p>
            <a:pPr marL="285750" indent="-285750">
              <a:buFont typeface="Arial" panose="020B0604020202020204" pitchFamily="34" charset="0"/>
              <a:buChar char="•"/>
            </a:pPr>
            <a:r>
              <a:rPr lang="en-AU" sz="2000" dirty="0"/>
              <a:t>Textiles Technology</a:t>
            </a:r>
          </a:p>
          <a:p>
            <a:pPr marL="285750" indent="-285750">
              <a:buFont typeface="Arial" panose="020B0604020202020204" pitchFamily="34" charset="0"/>
              <a:buChar char="•"/>
            </a:pPr>
            <a:r>
              <a:rPr lang="en-AU" sz="2000" dirty="0"/>
              <a:t>Visual Arts Visual Design</a:t>
            </a:r>
          </a:p>
          <a:p>
            <a:pPr marL="285750" indent="-285750">
              <a:buFont typeface="Arial" panose="020B0604020202020204" pitchFamily="34" charset="0"/>
              <a:buChar char="•"/>
            </a:pPr>
            <a:r>
              <a:rPr lang="en-AU" sz="2000" dirty="0"/>
              <a:t>Work Education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3" name="Text Placeholder 2"/>
          <p:cNvSpPr>
            <a:spLocks noGrp="1"/>
          </p:cNvSpPr>
          <p:nvPr>
            <p:ph type="body" sz="quarter" idx="11"/>
          </p:nvPr>
        </p:nvSpPr>
        <p:spPr>
          <a:xfrm>
            <a:off x="538480" y="1041303"/>
            <a:ext cx="8102283" cy="785927"/>
          </a:xfrm>
        </p:spPr>
        <p:txBody>
          <a:bodyPr/>
          <a:lstStyle/>
          <a:p>
            <a:pPr>
              <a:spcBef>
                <a:spcPts val="1800"/>
              </a:spcBef>
              <a:spcAft>
                <a:spcPts val="600"/>
              </a:spcAft>
              <a:defRPr/>
            </a:pPr>
            <a:r>
              <a:rPr lang="en-AU" altLang="en-US" sz="2400" b="1"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S</a:t>
            </a:r>
            <a:r>
              <a:rPr lang="en-US" altLang="en-US" sz="2400" b="1" dirty="0" err="1">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tudents</a:t>
            </a:r>
            <a:r>
              <a:rPr lang="en-US" altLang="en-US" sz="2400" b="1"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 in Stage 5 must choose at least </a:t>
            </a:r>
            <a:r>
              <a:rPr lang="en-US" altLang="en-US" sz="2400" b="1" u="sng"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TWO</a:t>
            </a:r>
            <a:r>
              <a:rPr lang="en-US" altLang="en-US" sz="2400" b="1" dirty="0">
                <a:solidFill>
                  <a:srgbClr val="280070"/>
                </a:solidFill>
                <a:effectLst>
                  <a:outerShdw blurRad="38100" dist="38100" dir="2700000" algn="tl">
                    <a:srgbClr val="000000">
                      <a:alpha val="43137"/>
                    </a:srgbClr>
                  </a:outerShdw>
                </a:effectLst>
                <a:latin typeface="Helvetica" pitchFamily="34" charset="0"/>
                <a:ea typeface="ＭＳ Ｐゴシック" pitchFamily="34" charset="-128"/>
                <a:cs typeface="Helvetica" pitchFamily="34" charset="0"/>
              </a:rPr>
              <a:t> elective subjects …</a:t>
            </a:r>
          </a:p>
          <a:p>
            <a:pPr>
              <a:spcBef>
                <a:spcPts val="1800"/>
              </a:spcBef>
              <a:spcAft>
                <a:spcPts val="600"/>
              </a:spcAft>
              <a:defRPr/>
            </a:pPr>
            <a:endParaRPr lang="en-US" altLang="en-US" sz="2400" b="1"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11" name="Text Placeholder 10">
            <a:extLst>
              <a:ext uri="{FF2B5EF4-FFF2-40B4-BE49-F238E27FC236}">
                <a16:creationId xmlns:a16="http://schemas.microsoft.com/office/drawing/2014/main" id="{25E2A3D1-DD85-4D49-822C-043F3E05E581}"/>
              </a:ext>
            </a:extLst>
          </p:cNvPr>
          <p:cNvSpPr>
            <a:spLocks noGrp="1"/>
          </p:cNvSpPr>
          <p:nvPr>
            <p:ph type="body" sz="quarter" idx="13"/>
          </p:nvPr>
        </p:nvSpPr>
        <p:spPr>
          <a:xfrm>
            <a:off x="576263" y="2268776"/>
            <a:ext cx="3809682" cy="3598624"/>
          </a:xfrm>
        </p:spPr>
        <p:txBody>
          <a:bodyPr/>
          <a:lstStyle/>
          <a:p>
            <a:pPr marL="285750" indent="-285750">
              <a:spcBef>
                <a:spcPts val="400"/>
              </a:spcBef>
              <a:buFont typeface="Arial" panose="020B0604020202020204" pitchFamily="34" charset="0"/>
              <a:buChar char="•"/>
            </a:pPr>
            <a:r>
              <a:rPr lang="en-AU" sz="2000" dirty="0"/>
              <a:t>Child studies</a:t>
            </a:r>
          </a:p>
          <a:p>
            <a:pPr marL="285750" indent="-285750">
              <a:spcBef>
                <a:spcPts val="400"/>
              </a:spcBef>
              <a:buFont typeface="Arial" panose="020B0604020202020204" pitchFamily="34" charset="0"/>
              <a:buChar char="•"/>
            </a:pPr>
            <a:r>
              <a:rPr lang="en-AU" sz="2000" dirty="0"/>
              <a:t>Commerce</a:t>
            </a:r>
          </a:p>
          <a:p>
            <a:pPr marL="285750" indent="-285750">
              <a:spcBef>
                <a:spcPts val="400"/>
              </a:spcBef>
              <a:buFont typeface="Arial" panose="020B0604020202020204" pitchFamily="34" charset="0"/>
              <a:buChar char="•"/>
            </a:pPr>
            <a:r>
              <a:rPr lang="en-AU" sz="2000" dirty="0"/>
              <a:t>Dance</a:t>
            </a:r>
          </a:p>
          <a:p>
            <a:pPr marL="285750" indent="-285750">
              <a:spcBef>
                <a:spcPts val="400"/>
              </a:spcBef>
              <a:buFont typeface="Arial" panose="020B0604020202020204" pitchFamily="34" charset="0"/>
              <a:buChar char="•"/>
            </a:pPr>
            <a:r>
              <a:rPr lang="en-AU" sz="2000" dirty="0"/>
              <a:t>Design and Technology</a:t>
            </a:r>
          </a:p>
          <a:p>
            <a:pPr marL="285750" indent="-285750">
              <a:spcBef>
                <a:spcPts val="400"/>
              </a:spcBef>
              <a:buFont typeface="Arial" panose="020B0604020202020204" pitchFamily="34" charset="0"/>
              <a:buChar char="•"/>
            </a:pPr>
            <a:r>
              <a:rPr lang="en-AU" sz="2000" dirty="0"/>
              <a:t>Drama</a:t>
            </a:r>
          </a:p>
          <a:p>
            <a:pPr marL="285750" indent="-285750">
              <a:spcBef>
                <a:spcPts val="400"/>
              </a:spcBef>
              <a:buFont typeface="Arial" panose="020B0604020202020204" pitchFamily="34" charset="0"/>
              <a:buChar char="•"/>
            </a:pPr>
            <a:r>
              <a:rPr lang="en-AU" sz="2000" dirty="0"/>
              <a:t>Food Technology</a:t>
            </a:r>
          </a:p>
          <a:p>
            <a:pPr marL="285750" indent="-285750">
              <a:spcBef>
                <a:spcPts val="400"/>
              </a:spcBef>
              <a:buFont typeface="Arial" panose="020B0604020202020204" pitchFamily="34" charset="0"/>
              <a:buChar char="•"/>
            </a:pPr>
            <a:r>
              <a:rPr lang="en-AU" sz="2000" dirty="0"/>
              <a:t>Geography Elective</a:t>
            </a:r>
          </a:p>
          <a:p>
            <a:pPr marL="285750" indent="-285750">
              <a:spcBef>
                <a:spcPts val="400"/>
              </a:spcBef>
              <a:buFont typeface="Arial" panose="020B0604020202020204" pitchFamily="34" charset="0"/>
              <a:buChar char="•"/>
            </a:pPr>
            <a:r>
              <a:rPr lang="en-AU" sz="2000" dirty="0"/>
              <a:t>History Elective</a:t>
            </a:r>
          </a:p>
          <a:p>
            <a:pPr marL="285750" indent="-285750">
              <a:spcBef>
                <a:spcPts val="400"/>
              </a:spcBef>
              <a:buFont typeface="Arial" panose="020B0604020202020204" pitchFamily="34" charset="0"/>
              <a:buChar char="•"/>
            </a:pPr>
            <a:r>
              <a:rPr lang="en-AU" sz="2000" dirty="0"/>
              <a:t>Industrial Technology Timber</a:t>
            </a:r>
          </a:p>
          <a:p>
            <a:pPr marL="285750" indent="-285750">
              <a:spcBef>
                <a:spcPts val="400"/>
              </a:spcBef>
              <a:buFont typeface="Arial" panose="020B0604020202020204" pitchFamily="34" charset="0"/>
              <a:buChar char="•"/>
            </a:pPr>
            <a:r>
              <a:rPr lang="en-AU" sz="2000" dirty="0"/>
              <a:t>Information and Software Tec	</a:t>
            </a:r>
          </a:p>
          <a:p>
            <a:pPr marL="285750" indent="-285750">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FFFC35A7-6F99-4837-ACC7-21502D6C95D2}"/>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0CA56FE8-69BB-41F3-B8B3-239FE3FC86CE}"/>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1B957BD0-DA6B-43B5-87A6-1483FDC61E5E}"/>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253692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 calcmode="lin" valueType="num">
                                      <p:cBhvr additive="base">
                                        <p:cTn id="49"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 calcmode="lin" valueType="num">
                                      <p:cBhvr additive="base">
                                        <p:cTn id="55"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 calcmode="lin" valueType="num">
                                      <p:cBhvr additive="base">
                                        <p:cTn id="61" dur="500" fill="hold"/>
                                        <p:tgtEl>
                                          <p:spTgt spid="1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 calcmode="lin" valueType="num">
                                      <p:cBhvr additive="base">
                                        <p:cTn id="7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additive="base">
                                        <p:cTn id="7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anim calcmode="lin" valueType="num">
                                      <p:cBhvr additive="base">
                                        <p:cTn id="8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 calcmode="lin" valueType="num">
                                      <p:cBhvr additive="base">
                                        <p:cTn id="9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 calcmode="lin" valueType="num">
                                      <p:cBhvr additive="base">
                                        <p:cTn id="9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4">
                                            <p:txEl>
                                              <p:pRg st="6" end="6"/>
                                            </p:txEl>
                                          </p:spTgt>
                                        </p:tgtEl>
                                        <p:attrNameLst>
                                          <p:attrName>style.visibility</p:attrName>
                                        </p:attrNameLst>
                                      </p:cBhvr>
                                      <p:to>
                                        <p:strVal val="visible"/>
                                      </p:to>
                                    </p:set>
                                    <p:anim calcmode="lin" valueType="num">
                                      <p:cBhvr additive="base">
                                        <p:cTn id="10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03515"/>
            <a:ext cx="8102283" cy="511628"/>
          </a:xfrm>
        </p:spPr>
        <p:txBody>
          <a:bodyPr/>
          <a:lstStyle/>
          <a:p>
            <a:r>
              <a:rPr lang="en-AU" sz="2800" dirty="0"/>
              <a:t>Other choices may include …</a:t>
            </a:r>
          </a:p>
        </p:txBody>
      </p:sp>
      <p:sp>
        <p:nvSpPr>
          <p:cNvPr id="3" name="Text Placeholder 2"/>
          <p:cNvSpPr>
            <a:spLocks noGrp="1"/>
          </p:cNvSpPr>
          <p:nvPr>
            <p:ph type="body" sz="quarter" idx="12"/>
          </p:nvPr>
        </p:nvSpPr>
        <p:spPr>
          <a:xfrm>
            <a:off x="323850" y="1600201"/>
            <a:ext cx="8515349" cy="4550228"/>
          </a:xfrm>
        </p:spPr>
        <p:txBody>
          <a:bodyPr/>
          <a:lstStyle/>
          <a:p>
            <a:pPr>
              <a:spcBef>
                <a:spcPts val="0"/>
              </a:spcBef>
              <a:spcAft>
                <a:spcPts val="0"/>
              </a:spcAft>
              <a:defRPr/>
            </a:pPr>
            <a:r>
              <a:rPr lang="en-AU" altLang="en-US" sz="2000" b="1" dirty="0">
                <a:solidFill>
                  <a:srgbClr val="280070"/>
                </a:solidFill>
                <a:latin typeface="Arial" panose="020B0604020202020204" pitchFamily="34" charset="0"/>
                <a:ea typeface="ＭＳ Ｐゴシック" pitchFamily="34" charset="-128"/>
                <a:cs typeface="Arial" panose="020B0604020202020204" pitchFamily="34" charset="0"/>
              </a:rPr>
              <a:t>Vocational Education qualifications of …</a:t>
            </a:r>
          </a:p>
          <a:p>
            <a:pPr>
              <a:spcBef>
                <a:spcPts val="0"/>
              </a:spcBef>
              <a:spcAft>
                <a:spcPts val="0"/>
              </a:spcAft>
              <a:defRPr/>
            </a:pPr>
            <a:endParaRPr lang="en-US" altLang="en-US" b="1" dirty="0">
              <a:solidFill>
                <a:srgbClr val="280070"/>
              </a:solidFill>
              <a:latin typeface="Arial" panose="020B0604020202020204" pitchFamily="34" charset="0"/>
              <a:ea typeface="ＭＳ Ｐゴシック" pitchFamily="34" charset="-128"/>
              <a:cs typeface="Arial" panose="020B0604020202020204" pitchFamily="34" charset="0"/>
            </a:endParaRPr>
          </a:p>
          <a:p>
            <a:pPr marL="800100" lvl="1" indent="-342900">
              <a:spcBef>
                <a:spcPts val="0"/>
              </a:spcBef>
              <a:spcAft>
                <a:spcPts val="0"/>
              </a:spcAft>
              <a:buFont typeface="Arial" panose="020B0604020202020204" pitchFamily="34" charset="0"/>
              <a:buChar char="•"/>
              <a:defRPr/>
            </a:pPr>
            <a:r>
              <a:rPr lang="en-US" altLang="en-US" sz="2000" dirty="0">
                <a:latin typeface="Arial" panose="020B0604020202020204" pitchFamily="34" charset="0"/>
                <a:ea typeface="ＭＳ Ｐゴシック" pitchFamily="34" charset="-128"/>
                <a:cs typeface="Arial" panose="020B0604020202020204" pitchFamily="34" charset="0"/>
              </a:rPr>
              <a:t>Business Services</a:t>
            </a:r>
            <a:endParaRPr lang="en-US" altLang="en-US" sz="2000" b="1" dirty="0">
              <a:solidFill>
                <a:srgbClr val="280070"/>
              </a:solidFill>
              <a:latin typeface="Arial" panose="020B0604020202020204" pitchFamily="34" charset="0"/>
              <a:ea typeface="ＭＳ Ｐゴシック" pitchFamily="34" charset="-128"/>
              <a:cs typeface="Arial" panose="020B0604020202020204" pitchFamily="34" charset="0"/>
            </a:endParaRPr>
          </a:p>
          <a:p>
            <a:pPr>
              <a:spcBef>
                <a:spcPts val="0"/>
              </a:spcBef>
              <a:spcAft>
                <a:spcPts val="0"/>
              </a:spcAft>
              <a:defRPr/>
            </a:pPr>
            <a:endParaRPr lang="en-US" altLang="en-US" sz="2000" b="1" dirty="0">
              <a:solidFill>
                <a:srgbClr val="280070"/>
              </a:solidFill>
              <a:latin typeface="Arial" panose="020B0604020202020204" pitchFamily="34" charset="0"/>
              <a:ea typeface="ＭＳ Ｐゴシック" pitchFamily="34" charset="-128"/>
              <a:cs typeface="Arial" panose="020B0604020202020204" pitchFamily="34" charset="0"/>
            </a:endParaRPr>
          </a:p>
          <a:p>
            <a:pPr marL="800100" lvl="1" indent="-342900">
              <a:spcBef>
                <a:spcPts val="0"/>
              </a:spcBef>
              <a:spcAft>
                <a:spcPts val="0"/>
              </a:spcAft>
              <a:buFont typeface="Arial" panose="020B0604020202020204" pitchFamily="34" charset="0"/>
              <a:buChar char="•"/>
              <a:defRPr/>
            </a:pPr>
            <a:r>
              <a:rPr lang="en-US" altLang="en-US" sz="2000" dirty="0">
                <a:latin typeface="Arial" panose="020B0604020202020204" pitchFamily="34" charset="0"/>
                <a:ea typeface="ＭＳ Ｐゴシック" pitchFamily="34" charset="-128"/>
                <a:cs typeface="Arial" panose="020B0604020202020204" pitchFamily="34" charset="0"/>
              </a:rPr>
              <a:t>Retail Services</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a:spcBef>
                <a:spcPts val="0"/>
              </a:spcBef>
              <a:spcAft>
                <a:spcPts val="0"/>
              </a:spcAft>
              <a:defRPr/>
            </a:pP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In addition …</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AU" sz="2000" dirty="0">
                <a:latin typeface="Helvetica" panose="020B0604020202020204" pitchFamily="34" charset="0"/>
                <a:ea typeface="ＭＳ Ｐゴシック" pitchFamily="34" charset="-128"/>
              </a:rPr>
              <a:t>Students may choose to study a language at the Saturday School of Community Languages on a Saturday morning.</a:t>
            </a:r>
            <a:endParaRPr lang="en-AU" sz="2000" dirty="0"/>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5" name="Picture 4">
            <a:extLst>
              <a:ext uri="{FF2B5EF4-FFF2-40B4-BE49-F238E27FC236}">
                <a16:creationId xmlns:a16="http://schemas.microsoft.com/office/drawing/2014/main" id="{DE7B2856-6DAE-42FC-ADCE-B30AC91C1D2C}"/>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F7B1DAEC-6F03-4CED-8AA5-190CD0460010}"/>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65277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1950" y="1085851"/>
            <a:ext cx="8610600" cy="552449"/>
          </a:xfrm>
        </p:spPr>
        <p:txBody>
          <a:bodyPr/>
          <a:lstStyle/>
          <a:p>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 …</a:t>
            </a:r>
          </a:p>
          <a:p>
            <a:endParaRPr lang="en-AU" dirty="0"/>
          </a:p>
        </p:txBody>
      </p:sp>
      <p:sp>
        <p:nvSpPr>
          <p:cNvPr id="3" name="Text Placeholder 2"/>
          <p:cNvSpPr>
            <a:spLocks noGrp="1"/>
          </p:cNvSpPr>
          <p:nvPr>
            <p:ph type="body" sz="quarter" idx="12"/>
          </p:nvPr>
        </p:nvSpPr>
        <p:spPr>
          <a:xfrm>
            <a:off x="398305" y="2396289"/>
            <a:ext cx="8242458" cy="3029953"/>
          </a:xfrm>
        </p:spPr>
        <p:txBody>
          <a:bodyPr/>
          <a:lstStyle/>
          <a:p>
            <a:pPr>
              <a:lnSpc>
                <a:spcPct val="150000"/>
              </a:lnSpc>
              <a:spcBef>
                <a:spcPts val="1800"/>
              </a:spcBef>
              <a:spcAft>
                <a:spcPts val="600"/>
              </a:spcAft>
              <a:defRPr/>
            </a:pPr>
            <a:r>
              <a:rPr lang="en-AU" altLang="en-US" sz="2000" b="1" dirty="0">
                <a:latin typeface="Helvetica" pitchFamily="34" charset="0"/>
                <a:ea typeface="ＭＳ Ｐゴシック" pitchFamily="34" charset="-128"/>
                <a:cs typeface="Helvetica" pitchFamily="34" charset="0"/>
              </a:rPr>
              <a:t>Students must</a:t>
            </a:r>
            <a:r>
              <a:rPr lang="en-AU" altLang="en-US" sz="2000" dirty="0">
                <a:latin typeface="Helvetica" pitchFamily="34" charset="0"/>
                <a:ea typeface="ＭＳ Ｐゴシック" pitchFamily="34" charset="-128"/>
                <a:cs typeface="Helvetica" pitchFamily="34" charset="0"/>
              </a:rPr>
              <a:t> …</a:t>
            </a:r>
          </a:p>
          <a:p>
            <a:pPr marL="622300" lvl="1" indent="-266700" eaLnBrk="1" hangingPunct="1">
              <a:spcBef>
                <a:spcPts val="1200"/>
              </a:spcBef>
              <a:buFont typeface="Arial" charset="0"/>
              <a:buChar char="•"/>
              <a:defRPr/>
            </a:pPr>
            <a:r>
              <a:rPr lang="en-AU" altLang="en-US" sz="2000" b="1" dirty="0">
                <a:solidFill>
                  <a:srgbClr val="280070"/>
                </a:solidFill>
                <a:latin typeface="Helvetica" pitchFamily="34" charset="0"/>
                <a:ea typeface="ＭＳ Ｐゴシック" pitchFamily="34" charset="-128"/>
                <a:cs typeface="Helvetica" pitchFamily="34" charset="0"/>
              </a:rPr>
              <a:t>follow the course </a:t>
            </a:r>
            <a:r>
              <a:rPr lang="en-AU" altLang="en-US" sz="2000" dirty="0">
                <a:latin typeface="Helvetica" pitchFamily="34" charset="0"/>
                <a:ea typeface="ＭＳ Ｐゴシック" pitchFamily="34" charset="-128"/>
                <a:cs typeface="Helvetica" pitchFamily="34" charset="0"/>
              </a:rPr>
              <a:t>developed or endorsed by </a:t>
            </a:r>
            <a:r>
              <a:rPr lang="en-AU" altLang="en-US" sz="2000" dirty="0" err="1">
                <a:latin typeface="Helvetica" pitchFamily="34" charset="0"/>
                <a:ea typeface="ＭＳ Ｐゴシック" pitchFamily="34" charset="-128"/>
                <a:cs typeface="Helvetica" pitchFamily="34" charset="0"/>
              </a:rPr>
              <a:t>NESA</a:t>
            </a:r>
            <a:r>
              <a:rPr lang="en-AU" altLang="en-US" sz="2000" dirty="0">
                <a:latin typeface="Helvetica" pitchFamily="34" charset="0"/>
                <a:ea typeface="ＭＳ Ｐゴシック" pitchFamily="34" charset="-128"/>
                <a:cs typeface="Helvetica" pitchFamily="34" charset="0"/>
              </a:rPr>
              <a:t>;</a:t>
            </a:r>
          </a:p>
          <a:p>
            <a:pPr marL="622300" lvl="1" indent="-266700" eaLnBrk="1" hangingPunct="1">
              <a:spcBef>
                <a:spcPts val="1200"/>
              </a:spcBef>
              <a:buFont typeface="Arial" charset="0"/>
              <a:buChar char="•"/>
              <a:defRPr/>
            </a:pPr>
            <a:r>
              <a:rPr lang="en-AU" altLang="en-US" sz="2000" b="1" dirty="0">
                <a:solidFill>
                  <a:srgbClr val="280070"/>
                </a:solidFill>
                <a:latin typeface="Helvetica" pitchFamily="34" charset="0"/>
                <a:ea typeface="ＭＳ Ｐゴシック" pitchFamily="34" charset="-128"/>
                <a:cs typeface="Helvetica" pitchFamily="34" charset="0"/>
              </a:rPr>
              <a:t>apply themselves </a:t>
            </a:r>
            <a:r>
              <a:rPr lang="en-AU" altLang="en-US" sz="2000"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622300" lvl="1" indent="-266700" eaLnBrk="1" hangingPunct="1">
              <a:spcBef>
                <a:spcPts val="1200"/>
              </a:spcBef>
              <a:buFont typeface="Arial" charset="0"/>
              <a:buChar char="•"/>
              <a:defRPr/>
            </a:pPr>
            <a:r>
              <a:rPr lang="en-AU" altLang="en-US" sz="2000" b="1" dirty="0">
                <a:solidFill>
                  <a:srgbClr val="280070"/>
                </a:solidFill>
                <a:latin typeface="Helvetica" pitchFamily="34" charset="0"/>
                <a:ea typeface="ＭＳ Ｐゴシック" pitchFamily="34" charset="-128"/>
                <a:cs typeface="Helvetica" pitchFamily="34" charset="0"/>
              </a:rPr>
              <a:t>achieve</a:t>
            </a:r>
            <a:r>
              <a:rPr lang="en-AU" altLang="en-US" sz="2000" b="1" dirty="0">
                <a:latin typeface="Helvetica" pitchFamily="34" charset="0"/>
                <a:ea typeface="ＭＳ Ｐゴシック" pitchFamily="34" charset="-128"/>
                <a:cs typeface="Helvetica" pitchFamily="34" charset="0"/>
              </a:rPr>
              <a:t> </a:t>
            </a:r>
            <a:r>
              <a:rPr lang="en-AU" altLang="en-US" sz="2000" dirty="0">
                <a:latin typeface="Helvetica" pitchFamily="34" charset="0"/>
                <a:ea typeface="ＭＳ Ｐゴシック" pitchFamily="34" charset="-128"/>
                <a:cs typeface="Helvetica" pitchFamily="34" charset="0"/>
              </a:rPr>
              <a:t>some or all of the course outcomes.</a:t>
            </a:r>
          </a:p>
          <a:p>
            <a:pPr marL="355600" lvl="1" eaLnBrk="1" hangingPunct="1">
              <a:spcBef>
                <a:spcPts val="1200"/>
              </a:spcBef>
              <a:defRPr/>
            </a:pPr>
            <a:endParaRPr lang="en-AU" altLang="en-US" sz="2000" b="1" dirty="0">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5" name="Picture 4">
            <a:extLst>
              <a:ext uri="{FF2B5EF4-FFF2-40B4-BE49-F238E27FC236}">
                <a16:creationId xmlns:a16="http://schemas.microsoft.com/office/drawing/2014/main" id="{2782ED6A-D6EF-4ED4-B5D8-DC447D1A08C4}"/>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60161096-16C4-4E0C-AB2B-39D0ACA96B30}"/>
              </a:ext>
            </a:extLst>
          </p:cNvPr>
          <p:cNvPicPr>
            <a:picLocks noChangeAspect="1"/>
          </p:cNvPicPr>
          <p:nvPr/>
        </p:nvPicPr>
        <p:blipFill>
          <a:blip r:embed="rId4"/>
          <a:stretch>
            <a:fillRect/>
          </a:stretch>
        </p:blipFill>
        <p:spPr>
          <a:xfrm>
            <a:off x="214313" y="6119827"/>
            <a:ext cx="966787" cy="561497"/>
          </a:xfrm>
          <a:prstGeom prst="rect">
            <a:avLst/>
          </a:prstGeom>
        </p:spPr>
      </p:pic>
    </p:spTree>
    <p:extLst>
      <p:ext uri="{BB962C8B-B14F-4D97-AF65-F5344CB8AC3E}">
        <p14:creationId xmlns:p14="http://schemas.microsoft.com/office/powerpoint/2010/main" val="427384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0500" y="1195388"/>
            <a:ext cx="8767763" cy="619124"/>
          </a:xfrm>
        </p:spPr>
        <p:txBody>
          <a:bodyPr/>
          <a:lstStyle/>
          <a:p>
            <a:r>
              <a:rPr lang="en-AU" altLang="en-US" sz="28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Our Expectations</a:t>
            </a:r>
          </a:p>
          <a:p>
            <a:endParaRPr lang="en-AU" dirty="0"/>
          </a:p>
        </p:txBody>
      </p:sp>
      <p:sp>
        <p:nvSpPr>
          <p:cNvPr id="3" name="Text Placeholder 2"/>
          <p:cNvSpPr>
            <a:spLocks noGrp="1"/>
          </p:cNvSpPr>
          <p:nvPr>
            <p:ph type="body" sz="quarter" idx="12"/>
          </p:nvPr>
        </p:nvSpPr>
        <p:spPr>
          <a:xfrm>
            <a:off x="190500" y="2171700"/>
            <a:ext cx="8629649" cy="3753358"/>
          </a:xfrm>
        </p:spPr>
        <p:txBody>
          <a:bodyPr/>
          <a:lstStyle/>
          <a:p>
            <a:pPr>
              <a:spcBef>
                <a:spcPts val="1800"/>
              </a:spcBef>
              <a:spcAft>
                <a:spcPts val="600"/>
              </a:spcAft>
              <a:defRPr/>
            </a:pPr>
            <a:r>
              <a:rPr lang="en-AU" altLang="en-US" sz="2400" b="1" dirty="0">
                <a:solidFill>
                  <a:srgbClr val="280070"/>
                </a:solidFill>
                <a:latin typeface="Helvetica" pitchFamily="34" charset="0"/>
                <a:ea typeface="ＭＳ Ｐゴシック" pitchFamily="34" charset="-128"/>
                <a:cs typeface="Helvetica" pitchFamily="34" charset="0"/>
              </a:rPr>
              <a:t>Students must:</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Attend class for all periods of study.</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Complete all classwork and assessment tasks.</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Try hard all of the time and make a </a:t>
            </a:r>
            <a:r>
              <a:rPr lang="en-AU" altLang="en-US" sz="2400" b="1" dirty="0">
                <a:solidFill>
                  <a:srgbClr val="280070"/>
                </a:solidFill>
                <a:latin typeface="Helvetica" pitchFamily="34" charset="0"/>
                <a:ea typeface="ＭＳ Ｐゴシック" pitchFamily="34" charset="-128"/>
                <a:cs typeface="Helvetica" pitchFamily="34" charset="0"/>
              </a:rPr>
              <a:t>serious attempt </a:t>
            </a:r>
            <a:r>
              <a:rPr lang="en-AU" altLang="en-US" sz="2400" dirty="0">
                <a:latin typeface="Helvetica" pitchFamily="34" charset="0"/>
                <a:ea typeface="ＭＳ Ｐゴシック" pitchFamily="34" charset="-128"/>
                <a:cs typeface="Helvetica" pitchFamily="34" charset="0"/>
              </a:rPr>
              <a:t>at all work tasks.</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Complete homework tasks and study hard.</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REACH high in all that you do!</a:t>
            </a:r>
          </a:p>
          <a:p>
            <a:pPr marL="698500" lvl="1" indent="-342900" eaLnBrk="1" hangingPunct="1">
              <a:spcBef>
                <a:spcPts val="1200"/>
              </a:spcBef>
              <a:buFont typeface="Arial" pitchFamily="34" charset="0"/>
              <a:buChar char="•"/>
              <a:defRPr/>
            </a:pPr>
            <a:endParaRPr lang="en-AU" altLang="en-US" sz="2400" dirty="0">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8 Subject Selection for Stage 5</a:t>
            </a:r>
          </a:p>
          <a:p>
            <a:endParaRPr lang="en-AU" dirty="0"/>
          </a:p>
        </p:txBody>
      </p:sp>
      <p:pic>
        <p:nvPicPr>
          <p:cNvPr id="5" name="Picture 4">
            <a:extLst>
              <a:ext uri="{FF2B5EF4-FFF2-40B4-BE49-F238E27FC236}">
                <a16:creationId xmlns:a16="http://schemas.microsoft.com/office/drawing/2014/main" id="{FEA95540-99DA-4632-9B75-A260C3F1A889}"/>
              </a:ext>
            </a:extLst>
          </p:cNvPr>
          <p:cNvPicPr>
            <a:picLocks noChangeAspect="1"/>
          </p:cNvPicPr>
          <p:nvPr/>
        </p:nvPicPr>
        <p:blipFill>
          <a:blip r:embed="rId3"/>
          <a:stretch>
            <a:fillRect/>
          </a:stretch>
        </p:blipFill>
        <p:spPr>
          <a:xfrm>
            <a:off x="8092503" y="5867400"/>
            <a:ext cx="548260" cy="619155"/>
          </a:xfrm>
          <a:prstGeom prst="rect">
            <a:avLst/>
          </a:prstGeom>
        </p:spPr>
      </p:pic>
      <p:pic>
        <p:nvPicPr>
          <p:cNvPr id="6" name="Picture 5">
            <a:extLst>
              <a:ext uri="{FF2B5EF4-FFF2-40B4-BE49-F238E27FC236}">
                <a16:creationId xmlns:a16="http://schemas.microsoft.com/office/drawing/2014/main" id="{65A66A7D-CA8C-4BA8-BD59-592B17075BF1}"/>
              </a:ext>
            </a:extLst>
          </p:cNvPr>
          <p:cNvPicPr>
            <a:picLocks noChangeAspect="1"/>
          </p:cNvPicPr>
          <p:nvPr/>
        </p:nvPicPr>
        <p:blipFill>
          <a:blip r:embed="rId4"/>
          <a:stretch>
            <a:fillRect/>
          </a:stretch>
        </p:blipFill>
        <p:spPr>
          <a:xfrm>
            <a:off x="428625" y="5925058"/>
            <a:ext cx="966787" cy="561497"/>
          </a:xfrm>
          <a:prstGeom prst="rect">
            <a:avLst/>
          </a:prstGeom>
        </p:spPr>
      </p:pic>
    </p:spTree>
    <p:extLst>
      <p:ext uri="{BB962C8B-B14F-4D97-AF65-F5344CB8AC3E}">
        <p14:creationId xmlns:p14="http://schemas.microsoft.com/office/powerpoint/2010/main" val="1726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BOSTES">
      <a:dk1>
        <a:srgbClr val="454545"/>
      </a:dk1>
      <a:lt1>
        <a:sysClr val="window" lastClr="FFFFFF"/>
      </a:lt1>
      <a:dk2>
        <a:srgbClr val="1F497D"/>
      </a:dk2>
      <a:lt2>
        <a:srgbClr val="EEECE1"/>
      </a:lt2>
      <a:accent1>
        <a:srgbClr val="174A7C"/>
      </a:accent1>
      <a:accent2>
        <a:srgbClr val="45454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4788</TotalTime>
  <Words>2169</Words>
  <Application>Microsoft Office PowerPoint</Application>
  <PresentationFormat>On-screen Show (4:3)</PresentationFormat>
  <Paragraphs>288</Paragraphs>
  <Slides>29</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MS Gothic</vt:lpstr>
      <vt:lpstr>MS PGothic</vt:lpstr>
      <vt:lpstr>MS PGothic</vt:lpstr>
      <vt:lpstr>Arial</vt:lpstr>
      <vt:lpstr>Calibri</vt:lpstr>
      <vt:lpstr>Courier New</vt:lpstr>
      <vt:lpstr>Geneva</vt:lpstr>
      <vt:lpstr>Helvetica</vt:lpstr>
      <vt:lpstr>Symbol</vt:lpstr>
      <vt:lpstr>Wingdings</vt:lpstr>
      <vt:lpstr>ヒラギノ角ゴ Pro W3</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FONT SUB HEADING FONT</dc:title>
  <dc:creator>Microsoft Office User</dc:creator>
  <cp:lastModifiedBy>Hargrave, David</cp:lastModifiedBy>
  <cp:revision>288</cp:revision>
  <cp:lastPrinted>2017-06-07T02:38:38Z</cp:lastPrinted>
  <dcterms:created xsi:type="dcterms:W3CDTF">2014-05-22T02:16:59Z</dcterms:created>
  <dcterms:modified xsi:type="dcterms:W3CDTF">2017-07-24T12:12:54Z</dcterms:modified>
</cp:coreProperties>
</file>