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61"/>
  </p:notesMasterIdLst>
  <p:handoutMasterIdLst>
    <p:handoutMasterId r:id="rId62"/>
  </p:handoutMasterIdLst>
  <p:sldIdLst>
    <p:sldId id="256" r:id="rId2"/>
    <p:sldId id="301" r:id="rId3"/>
    <p:sldId id="264" r:id="rId4"/>
    <p:sldId id="265" r:id="rId5"/>
    <p:sldId id="266" r:id="rId6"/>
    <p:sldId id="269" r:id="rId7"/>
    <p:sldId id="267" r:id="rId8"/>
    <p:sldId id="268" r:id="rId9"/>
    <p:sldId id="270" r:id="rId10"/>
    <p:sldId id="271" r:id="rId11"/>
    <p:sldId id="287" r:id="rId12"/>
    <p:sldId id="263" r:id="rId13"/>
    <p:sldId id="260" r:id="rId14"/>
    <p:sldId id="304" r:id="rId15"/>
    <p:sldId id="305" r:id="rId16"/>
    <p:sldId id="292" r:id="rId17"/>
    <p:sldId id="294" r:id="rId18"/>
    <p:sldId id="296" r:id="rId19"/>
    <p:sldId id="298" r:id="rId20"/>
    <p:sldId id="273" r:id="rId21"/>
    <p:sldId id="319" r:id="rId22"/>
    <p:sldId id="320" r:id="rId23"/>
    <p:sldId id="321" r:id="rId24"/>
    <p:sldId id="352" r:id="rId25"/>
    <p:sldId id="306" r:id="rId26"/>
    <p:sldId id="322" r:id="rId27"/>
    <p:sldId id="323" r:id="rId28"/>
    <p:sldId id="307" r:id="rId29"/>
    <p:sldId id="324" r:id="rId30"/>
    <p:sldId id="325" r:id="rId31"/>
    <p:sldId id="326" r:id="rId32"/>
    <p:sldId id="327" r:id="rId33"/>
    <p:sldId id="328" r:id="rId34"/>
    <p:sldId id="329" r:id="rId35"/>
    <p:sldId id="330" r:id="rId36"/>
    <p:sldId id="331" r:id="rId37"/>
    <p:sldId id="308" r:id="rId38"/>
    <p:sldId id="349" r:id="rId39"/>
    <p:sldId id="348" r:id="rId40"/>
    <p:sldId id="309" r:id="rId41"/>
    <p:sldId id="351" r:id="rId42"/>
    <p:sldId id="335" r:id="rId43"/>
    <p:sldId id="333" r:id="rId44"/>
    <p:sldId id="334" r:id="rId45"/>
    <p:sldId id="336" r:id="rId46"/>
    <p:sldId id="337" r:id="rId47"/>
    <p:sldId id="338" r:id="rId48"/>
    <p:sldId id="339" r:id="rId49"/>
    <p:sldId id="340" r:id="rId50"/>
    <p:sldId id="341" r:id="rId51"/>
    <p:sldId id="342" r:id="rId52"/>
    <p:sldId id="344" r:id="rId53"/>
    <p:sldId id="350" r:id="rId54"/>
    <p:sldId id="313" r:id="rId55"/>
    <p:sldId id="345" r:id="rId56"/>
    <p:sldId id="346" r:id="rId57"/>
    <p:sldId id="314" r:id="rId58"/>
    <p:sldId id="316" r:id="rId59"/>
    <p:sldId id="317" r:id="rId60"/>
  </p:sldIdLst>
  <p:sldSz cx="9144000" cy="6858000" type="screen4x3"/>
  <p:notesSz cx="7102475" cy="102330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65E36860-22B4-412F-8200-E2C73F457DEA}">
          <p14:sldIdLst>
            <p14:sldId id="256"/>
            <p14:sldId id="301"/>
            <p14:sldId id="264"/>
            <p14:sldId id="265"/>
            <p14:sldId id="266"/>
            <p14:sldId id="269"/>
            <p14:sldId id="267"/>
            <p14:sldId id="268"/>
            <p14:sldId id="270"/>
            <p14:sldId id="271"/>
            <p14:sldId id="287"/>
            <p14:sldId id="263"/>
            <p14:sldId id="260"/>
            <p14:sldId id="304"/>
            <p14:sldId id="305"/>
            <p14:sldId id="292"/>
            <p14:sldId id="294"/>
            <p14:sldId id="296"/>
            <p14:sldId id="298"/>
            <p14:sldId id="273"/>
            <p14:sldId id="319"/>
            <p14:sldId id="320"/>
            <p14:sldId id="321"/>
            <p14:sldId id="352"/>
            <p14:sldId id="306"/>
            <p14:sldId id="322"/>
            <p14:sldId id="323"/>
            <p14:sldId id="307"/>
            <p14:sldId id="324"/>
            <p14:sldId id="325"/>
            <p14:sldId id="326"/>
            <p14:sldId id="327"/>
          </p14:sldIdLst>
        </p14:section>
        <p14:section name="Untitled Section" id="{87DBFF8E-9964-4E54-905E-25D663FE22CD}">
          <p14:sldIdLst>
            <p14:sldId id="328"/>
            <p14:sldId id="329"/>
            <p14:sldId id="330"/>
            <p14:sldId id="331"/>
            <p14:sldId id="308"/>
            <p14:sldId id="349"/>
            <p14:sldId id="348"/>
            <p14:sldId id="309"/>
            <p14:sldId id="351"/>
            <p14:sldId id="335"/>
            <p14:sldId id="333"/>
            <p14:sldId id="334"/>
            <p14:sldId id="336"/>
            <p14:sldId id="337"/>
            <p14:sldId id="338"/>
            <p14:sldId id="339"/>
            <p14:sldId id="340"/>
            <p14:sldId id="341"/>
            <p14:sldId id="342"/>
            <p14:sldId id="344"/>
            <p14:sldId id="350"/>
            <p14:sldId id="313"/>
            <p14:sldId id="345"/>
            <p14:sldId id="346"/>
            <p14:sldId id="314"/>
            <p14:sldId id="316"/>
            <p14:sldId id="3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223">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070"/>
    <a:srgbClr val="DDE5ED"/>
    <a:srgbClr val="F9F9F9"/>
    <a:srgbClr val="454545"/>
    <a:srgbClr val="174A7C"/>
    <a:srgbClr val="404040"/>
    <a:srgbClr val="050505"/>
    <a:srgbClr val="333333"/>
    <a:srgbClr val="19191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73113" autoAdjust="0"/>
  </p:normalViewPr>
  <p:slideViewPr>
    <p:cSldViewPr snapToGrid="0" snapToObjects="1">
      <p:cViewPr varScale="1">
        <p:scale>
          <a:sx n="80" d="100"/>
          <a:sy n="80" d="100"/>
        </p:scale>
        <p:origin x="25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133" d="100"/>
          <a:sy n="133" d="100"/>
        </p:scale>
        <p:origin x="-1720" y="-112"/>
      </p:cViewPr>
      <p:guideLst>
        <p:guide orient="horz" pos="2880"/>
        <p:guide pos="2160"/>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4695" tIns="47348" rIns="94695" bIns="47348" rtlCol="0"/>
          <a:lstStyle>
            <a:lvl1pPr algn="l">
              <a:defRPr sz="1200"/>
            </a:lvl1pPr>
          </a:lstStyle>
          <a:p>
            <a:endParaRPr lang="en-US"/>
          </a:p>
        </p:txBody>
      </p:sp>
      <p:sp>
        <p:nvSpPr>
          <p:cNvPr id="3" name="Date Placeholder 2"/>
          <p:cNvSpPr>
            <a:spLocks noGrp="1"/>
          </p:cNvSpPr>
          <p:nvPr>
            <p:ph type="dt" sz="quarter" idx="1"/>
          </p:nvPr>
        </p:nvSpPr>
        <p:spPr>
          <a:xfrm>
            <a:off x="4023093" y="0"/>
            <a:ext cx="3077739" cy="513429"/>
          </a:xfrm>
          <a:prstGeom prst="rect">
            <a:avLst/>
          </a:prstGeom>
        </p:spPr>
        <p:txBody>
          <a:bodyPr vert="horz" lIns="94695" tIns="47348" rIns="94695" bIns="47348" rtlCol="0"/>
          <a:lstStyle>
            <a:lvl1pPr algn="r">
              <a:defRPr sz="1200"/>
            </a:lvl1pPr>
          </a:lstStyle>
          <a:p>
            <a:fld id="{4510CE1C-B0A6-E544-B3A5-A55383F799F1}" type="datetimeFigureOut">
              <a:rPr lang="en-US" smtClean="0"/>
              <a:t>7/26/2017</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4695" tIns="47348" rIns="94695" bIns="47348"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9719598"/>
            <a:ext cx="3077739" cy="513427"/>
          </a:xfrm>
          <a:prstGeom prst="rect">
            <a:avLst/>
          </a:prstGeom>
        </p:spPr>
        <p:txBody>
          <a:bodyPr vert="horz" lIns="94695" tIns="47348" rIns="94695" bIns="47348" rtlCol="0" anchor="b"/>
          <a:lstStyle>
            <a:lvl1pPr algn="r">
              <a:defRPr sz="1200"/>
            </a:lvl1pPr>
          </a:lstStyle>
          <a:p>
            <a:fld id="{F1217D50-70CB-BA4F-8443-79A03AD668E0}" type="slidenum">
              <a:rPr lang="en-US" smtClean="0"/>
              <a:t>‹#›</a:t>
            </a:fld>
            <a:endParaRPr lang="en-US"/>
          </a:p>
        </p:txBody>
      </p:sp>
    </p:spTree>
    <p:extLst>
      <p:ext uri="{BB962C8B-B14F-4D97-AF65-F5344CB8AC3E}">
        <p14:creationId xmlns:p14="http://schemas.microsoft.com/office/powerpoint/2010/main" val="509753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511651"/>
          </a:xfrm>
          <a:prstGeom prst="rect">
            <a:avLst/>
          </a:prstGeom>
        </p:spPr>
        <p:txBody>
          <a:bodyPr vert="horz" lIns="94695" tIns="47348" rIns="94695" bIns="4734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23093" y="1"/>
            <a:ext cx="3077739" cy="511651"/>
          </a:xfrm>
          <a:prstGeom prst="rect">
            <a:avLst/>
          </a:prstGeom>
        </p:spPr>
        <p:txBody>
          <a:bodyPr vert="horz" wrap="square" lIns="94695" tIns="47348" rIns="94695" bIns="47348" numCol="1" anchor="t" anchorCtr="0" compatLnSpc="1">
            <a:prstTxWarp prst="textNoShape">
              <a:avLst/>
            </a:prstTxWarp>
          </a:bodyPr>
          <a:lstStyle>
            <a:lvl1pPr algn="r">
              <a:defRPr sz="1200">
                <a:latin typeface="Calibri" charset="0"/>
              </a:defRPr>
            </a:lvl1pPr>
          </a:lstStyle>
          <a:p>
            <a:fld id="{A6EB64AB-C506-6444-ADCA-9AF29639A44D}" type="datetime1">
              <a:rPr lang="en-US" altLang="x-none"/>
              <a:pPr/>
              <a:t>7/26/2017</a:t>
            </a:fld>
            <a:endParaRPr lang="en-US" altLang="x-none"/>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695" tIns="47348" rIns="94695" bIns="47348" rtlCol="0" anchor="ctr"/>
          <a:lstStyle/>
          <a:p>
            <a:pPr lvl="0"/>
            <a:endParaRPr lang="en-US" noProof="0"/>
          </a:p>
        </p:txBody>
      </p:sp>
      <p:sp>
        <p:nvSpPr>
          <p:cNvPr id="5" name="Notes Placeholder 4"/>
          <p:cNvSpPr>
            <a:spLocks noGrp="1"/>
          </p:cNvSpPr>
          <p:nvPr>
            <p:ph type="body" sz="quarter" idx="3"/>
          </p:nvPr>
        </p:nvSpPr>
        <p:spPr>
          <a:xfrm>
            <a:off x="710248" y="4860688"/>
            <a:ext cx="5681980" cy="4604861"/>
          </a:xfrm>
          <a:prstGeom prst="rect">
            <a:avLst/>
          </a:prstGeom>
        </p:spPr>
        <p:txBody>
          <a:bodyPr vert="horz" wrap="square" lIns="94695" tIns="47348" rIns="94695" bIns="47348" numCol="1" anchor="t" anchorCtr="0" compatLnSpc="1">
            <a:prstTxWarp prst="textNoShape">
              <a:avLst/>
            </a:prstTxWarp>
            <a:normAutofit/>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endParaRPr lang="en-US" altLang="x-none"/>
          </a:p>
        </p:txBody>
      </p:sp>
      <p:sp>
        <p:nvSpPr>
          <p:cNvPr id="6" name="Footer Placeholder 5"/>
          <p:cNvSpPr>
            <a:spLocks noGrp="1"/>
          </p:cNvSpPr>
          <p:nvPr>
            <p:ph type="ftr" sz="quarter" idx="4"/>
          </p:nvPr>
        </p:nvSpPr>
        <p:spPr>
          <a:xfrm>
            <a:off x="0" y="9719599"/>
            <a:ext cx="3077739" cy="511651"/>
          </a:xfrm>
          <a:prstGeom prst="rect">
            <a:avLst/>
          </a:prstGeom>
        </p:spPr>
        <p:txBody>
          <a:bodyPr vert="horz" lIns="94695" tIns="47348" rIns="94695" bIns="4734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3093" y="9719599"/>
            <a:ext cx="3077739" cy="511651"/>
          </a:xfrm>
          <a:prstGeom prst="rect">
            <a:avLst/>
          </a:prstGeom>
        </p:spPr>
        <p:txBody>
          <a:bodyPr vert="horz" wrap="square" lIns="94695" tIns="47348" rIns="94695" bIns="47348" numCol="1" anchor="b" anchorCtr="0" compatLnSpc="1">
            <a:prstTxWarp prst="textNoShape">
              <a:avLst/>
            </a:prstTxWarp>
          </a:bodyPr>
          <a:lstStyle>
            <a:lvl1pPr algn="r">
              <a:defRPr sz="1200">
                <a:latin typeface="Calibri" charset="0"/>
              </a:defRPr>
            </a:lvl1pPr>
          </a:lstStyle>
          <a:p>
            <a:fld id="{DE33756B-4704-1D4F-843C-6772EF240A36}" type="slidenum">
              <a:rPr lang="en-US" altLang="x-none"/>
              <a:pPr/>
              <a:t>‹#›</a:t>
            </a:fld>
            <a:endParaRPr lang="en-US" altLang="x-none"/>
          </a:p>
        </p:txBody>
      </p:sp>
    </p:spTree>
    <p:extLst>
      <p:ext uri="{BB962C8B-B14F-4D97-AF65-F5344CB8AC3E}">
        <p14:creationId xmlns:p14="http://schemas.microsoft.com/office/powerpoint/2010/main" val="37507289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a:t>
            </a:fld>
            <a:endParaRPr lang="en-US" altLang="x-none"/>
          </a:p>
        </p:txBody>
      </p:sp>
    </p:spTree>
    <p:extLst>
      <p:ext uri="{BB962C8B-B14F-4D97-AF65-F5344CB8AC3E}">
        <p14:creationId xmlns:p14="http://schemas.microsoft.com/office/powerpoint/2010/main" val="257446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http://ace.bostes.nsw.edu.au/ace-8020</a:t>
            </a:r>
          </a:p>
          <a:p>
            <a:r>
              <a:rPr lang="en-AU" dirty="0"/>
              <a:t>http://ace.bostes.nsw.edu.au/ace-8026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10</a:t>
            </a:fld>
            <a:endParaRPr lang="en-US" altLang="x-none"/>
          </a:p>
        </p:txBody>
      </p:sp>
    </p:spTree>
    <p:extLst>
      <p:ext uri="{BB962C8B-B14F-4D97-AF65-F5344CB8AC3E}">
        <p14:creationId xmlns:p14="http://schemas.microsoft.com/office/powerpoint/2010/main" val="244186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11</a:t>
            </a:fld>
            <a:endParaRPr lang="en-US" altLang="x-none"/>
          </a:p>
        </p:txBody>
      </p:sp>
    </p:spTree>
    <p:extLst>
      <p:ext uri="{BB962C8B-B14F-4D97-AF65-F5344CB8AC3E}">
        <p14:creationId xmlns:p14="http://schemas.microsoft.com/office/powerpoint/2010/main" val="389662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Eligible students who leave school before receiving their Higher School Certificate (HSC) will receive the NSW Record of School Achievement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is a </a:t>
            </a:r>
            <a:r>
              <a:rPr lang="en-AU" altLang="en-US" b="1" dirty="0">
                <a:latin typeface="Arial" pitchFamily="34" charset="0"/>
                <a:ea typeface="ヒラギノ角ゴ Pro W3" pitchFamily="-1" charset="-128"/>
              </a:rPr>
              <a:t>cumulative credential</a:t>
            </a:r>
            <a:r>
              <a:rPr lang="en-AU" altLang="en-US" dirty="0">
                <a:latin typeface="Arial" pitchFamily="34" charset="0"/>
                <a:ea typeface="ヒラギノ角ゴ Pro W3" pitchFamily="-1" charset="-128"/>
              </a:rPr>
              <a:t> in that it allows students to accumulate their academic results until they leave school.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records completed Stage 5 and Preliminary Stage 6 courses and grades, participation in any uncompleted Preliminary Stage 6 courses </a:t>
            </a:r>
            <a:r>
              <a:rPr lang="en-AU" altLang="en-US" dirty="0">
                <a:solidFill>
                  <a:schemeClr val="tx1"/>
                </a:solidFill>
                <a:latin typeface="Arial" pitchFamily="34" charset="0"/>
                <a:ea typeface="ヒラギノ角ゴ Pro W3" pitchFamily="-1" charset="-128"/>
              </a:rPr>
              <a:t>and HSC results for students who have not completed their HSC</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It is of specific use to students leaving school prior to the HSC. </a:t>
            </a:r>
          </a:p>
          <a:p>
            <a:pPr>
              <a:defRPr/>
            </a:pPr>
            <a:endParaRPr lang="en-AU" altLang="en-US" dirty="0">
              <a:latin typeface="Arial" pitchFamily="34" charset="0"/>
              <a:ea typeface="ヒラギノ角ゴ Pro W3" pitchFamily="-1" charset="-128"/>
            </a:endParaRPr>
          </a:p>
          <a:p>
            <a:pPr>
              <a:defRPr/>
            </a:pPr>
            <a:r>
              <a:rPr lang="en-AU" altLang="en-US" dirty="0">
                <a:latin typeface="Arial" pitchFamily="34" charset="0"/>
                <a:ea typeface="ヒラギノ角ゴ Pro W3" pitchFamily="-1" charset="-128"/>
              </a:rPr>
              <a:t>http://educationstandards.nsw.edu.au/wps/portal/nesa/11-12/leaving-school/record-of-school-achievement</a:t>
            </a:r>
          </a:p>
          <a:p>
            <a:pPr>
              <a:defRPr/>
            </a:pPr>
            <a:r>
              <a:rPr lang="en-AU" altLang="en-US" dirty="0">
                <a:latin typeface="Arial" pitchFamily="34" charset="0"/>
                <a:ea typeface="ヒラギノ角ゴ Pro W3" pitchFamily="-1" charset="-128"/>
              </a:rPr>
              <a:t>https://studentsonline.bostes.nsw.edu.au/go/seniorstudy/</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12</a:t>
            </a:fld>
            <a:endParaRPr lang="en-US" altLang="x-none"/>
          </a:p>
        </p:txBody>
      </p:sp>
    </p:spTree>
    <p:extLst>
      <p:ext uri="{BB962C8B-B14F-4D97-AF65-F5344CB8AC3E}">
        <p14:creationId xmlns:p14="http://schemas.microsoft.com/office/powerpoint/2010/main" val="267732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Arial" pitchFamily="34" charset="0"/>
                <a:ea typeface="ヒラギノ角ゴ Pro W3" charset="-128"/>
              </a:rPr>
              <a:t>The HSC testamur is awarded to students who have fulfilled all eligibility requirements for the HSC.</a:t>
            </a:r>
          </a:p>
          <a:p>
            <a:endParaRPr lang="en-AU" dirty="0"/>
          </a:p>
          <a:p>
            <a:r>
              <a:rPr lang="en-AU" dirty="0"/>
              <a:t>http://educationstandards.nsw.edu.au/wps/portal/nesa/11-12/hsc/results-certificates/results-documentation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13</a:t>
            </a:fld>
            <a:endParaRPr lang="en-US" altLang="x-none"/>
          </a:p>
        </p:txBody>
      </p:sp>
    </p:spTree>
    <p:extLst>
      <p:ext uri="{BB962C8B-B14F-4D97-AF65-F5344CB8AC3E}">
        <p14:creationId xmlns:p14="http://schemas.microsoft.com/office/powerpoint/2010/main" val="241967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14</a:t>
            </a:fld>
            <a:endParaRPr lang="en-US" altLang="x-none"/>
          </a:p>
        </p:txBody>
      </p:sp>
    </p:spTree>
    <p:extLst>
      <p:ext uri="{BB962C8B-B14F-4D97-AF65-F5344CB8AC3E}">
        <p14:creationId xmlns:p14="http://schemas.microsoft.com/office/powerpoint/2010/main" val="163332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15</a:t>
            </a:fld>
            <a:endParaRPr lang="en-US" altLang="x-none"/>
          </a:p>
        </p:txBody>
      </p:sp>
    </p:spTree>
    <p:extLst>
      <p:ext uri="{BB962C8B-B14F-4D97-AF65-F5344CB8AC3E}">
        <p14:creationId xmlns:p14="http://schemas.microsoft.com/office/powerpoint/2010/main" val="330447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16</a:t>
            </a:fld>
            <a:endParaRPr lang="en-US" altLang="x-none"/>
          </a:p>
        </p:txBody>
      </p:sp>
    </p:spTree>
    <p:extLst>
      <p:ext uri="{BB962C8B-B14F-4D97-AF65-F5344CB8AC3E}">
        <p14:creationId xmlns:p14="http://schemas.microsoft.com/office/powerpoint/2010/main" val="3198646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7554" indent="-177554">
              <a:lnSpc>
                <a:spcPct val="90000"/>
              </a:lnSpc>
              <a:spcAft>
                <a:spcPts val="621"/>
              </a:spcAft>
              <a:buFont typeface="Arial" panose="020B0604020202020204" pitchFamily="34" charset="0"/>
              <a:buChar char="•"/>
              <a:defRPr/>
            </a:pPr>
            <a:r>
              <a:rPr lang="en-GB" altLang="en-US" dirty="0">
                <a:ea typeface="ＭＳ Ｐゴシック" pitchFamily="34" charset="-128"/>
                <a:cs typeface="Arial" charset="0"/>
              </a:rPr>
              <a:t>Internal Assessment. Why is it important?</a:t>
            </a:r>
          </a:p>
          <a:p>
            <a:pPr marL="651030" lvl="1" indent="-177554">
              <a:lnSpc>
                <a:spcPct val="90000"/>
              </a:lnSpc>
              <a:spcAft>
                <a:spcPts val="621"/>
              </a:spcAft>
              <a:buFont typeface="Courier New" panose="02070309020205020404" pitchFamily="49" charset="0"/>
              <a:buChar char="o"/>
              <a:defRPr/>
            </a:pPr>
            <a:r>
              <a:rPr lang="en-GB" altLang="en-US" dirty="0">
                <a:ea typeface="ＭＳ Ｐゴシック" pitchFamily="34" charset="-128"/>
                <a:cs typeface="Arial" charset="0"/>
              </a:rPr>
              <a:t>Contributes 50% of HSC mark</a:t>
            </a:r>
          </a:p>
          <a:p>
            <a:pPr marL="651030" lvl="1" indent="-177554">
              <a:lnSpc>
                <a:spcPct val="90000"/>
              </a:lnSpc>
              <a:spcAft>
                <a:spcPts val="621"/>
              </a:spcAft>
              <a:buFont typeface="Courier New" panose="02070309020205020404" pitchFamily="49" charset="0"/>
              <a:buChar char="o"/>
              <a:defRPr/>
            </a:pPr>
            <a:r>
              <a:rPr lang="en-GB" altLang="en-US" dirty="0">
                <a:ea typeface="ＭＳ Ｐゴシック" pitchFamily="34" charset="-128"/>
                <a:cs typeface="Arial" charset="0"/>
              </a:rPr>
              <a:t>Is a course completion requirement</a:t>
            </a:r>
          </a:p>
          <a:p>
            <a:pPr marL="651030" lvl="1" indent="-177554">
              <a:lnSpc>
                <a:spcPct val="90000"/>
              </a:lnSpc>
              <a:spcAft>
                <a:spcPts val="621"/>
              </a:spcAft>
              <a:buFont typeface="Courier New" panose="02070309020205020404" pitchFamily="49" charset="0"/>
              <a:buChar char="o"/>
              <a:defRPr/>
            </a:pPr>
            <a:r>
              <a:rPr lang="en-GB" altLang="en-US" dirty="0">
                <a:ea typeface="ＭＳ Ｐゴシック" pitchFamily="34" charset="-128"/>
                <a:cs typeface="Arial" charset="0"/>
              </a:rPr>
              <a:t>May be used to calculate an HSC mark in the case of a successful Illness/Misadventure appeal</a:t>
            </a:r>
          </a:p>
          <a:p>
            <a:pPr marL="177554" indent="-177554">
              <a:buFont typeface="Arial" panose="020B0604020202020204" pitchFamily="34" charset="0"/>
              <a:buChar char="•"/>
              <a:defRPr/>
            </a:pPr>
            <a:r>
              <a:rPr lang="en-AU" altLang="en-US" dirty="0">
                <a:ea typeface="ＭＳ Ｐゴシック" pitchFamily="34" charset="-128"/>
                <a:cs typeface="Arial" charset="0"/>
              </a:rPr>
              <a:t>School assessment marks in each course are moderated to place them on a state-wide scale.</a:t>
            </a:r>
          </a:p>
          <a:p>
            <a:pPr marL="177554" indent="-177554">
              <a:spcBef>
                <a:spcPts val="1864"/>
              </a:spcBef>
              <a:spcAft>
                <a:spcPts val="621"/>
              </a:spcAft>
              <a:buFont typeface="Arial" panose="020B0604020202020204" pitchFamily="34" charset="0"/>
              <a:buChar char="•"/>
              <a:defRPr/>
            </a:pPr>
            <a:r>
              <a:rPr lang="en-US" altLang="en-US" dirty="0">
                <a:ea typeface="ＭＳ Ｐゴシック" pitchFamily="34" charset="-128"/>
                <a:cs typeface="Arial" charset="0"/>
              </a:rPr>
              <a:t>Examination marks </a:t>
            </a:r>
            <a:r>
              <a:rPr lang="en-AU" altLang="en-US" dirty="0">
                <a:ea typeface="ヒラギノ角ゴ Pro W3" charset="-128"/>
              </a:rPr>
              <a:t>aligned to the standards-based reporting scale </a:t>
            </a:r>
            <a:r>
              <a:rPr lang="en-US" altLang="en-US" dirty="0">
                <a:ea typeface="ＭＳ Ｐゴシック" pitchFamily="34" charset="-128"/>
                <a:cs typeface="Arial" charset="0"/>
              </a:rPr>
              <a:t>contribute 50% of HSC mark.</a:t>
            </a:r>
          </a:p>
          <a:p>
            <a:pPr marL="177554" indent="-177554">
              <a:spcBef>
                <a:spcPts val="1864"/>
              </a:spcBef>
              <a:spcAft>
                <a:spcPts val="621"/>
              </a:spcAft>
              <a:buFont typeface="Arial" panose="020B0604020202020204" pitchFamily="34" charset="0"/>
              <a:buChar char="•"/>
              <a:defRPr/>
            </a:pPr>
            <a:r>
              <a:rPr lang="en-US" altLang="en-US" dirty="0">
                <a:ea typeface="ＭＳ Ｐゴシック" pitchFamily="34" charset="-128"/>
                <a:cs typeface="Arial" charset="0"/>
              </a:rPr>
              <a:t>Some courses have practical examinations and/or submitted works or projects in addition to the written HSC examination.</a:t>
            </a:r>
          </a:p>
          <a:p>
            <a:pPr marL="177554" indent="-177554">
              <a:spcBef>
                <a:spcPts val="1864"/>
              </a:spcBef>
              <a:spcAft>
                <a:spcPts val="621"/>
              </a:spcAft>
              <a:buFont typeface="Arial" panose="020B0604020202020204" pitchFamily="34" charset="0"/>
              <a:buChar char="•"/>
              <a:defRPr/>
            </a:pPr>
            <a:r>
              <a:rPr lang="en-US" altLang="en-US" dirty="0">
                <a:ea typeface="ＭＳ Ｐゴシック" pitchFamily="34" charset="-128"/>
                <a:cs typeface="Arial" charset="0"/>
              </a:rPr>
              <a:t>Written examinations are held in October and November each year.</a:t>
            </a:r>
          </a:p>
          <a:p>
            <a:pPr marL="177554" indent="-177554">
              <a:buFont typeface="Arial" panose="020B0604020202020204" pitchFamily="34" charset="0"/>
              <a:buChar char="•"/>
              <a:defRPr/>
            </a:pPr>
            <a:r>
              <a:rPr lang="en-AU" altLang="en-US" dirty="0">
                <a:ea typeface="ヒラギノ角ゴ Pro W3" charset="-128"/>
              </a:rPr>
              <a:t>For each course with a compulsory examination, reported information includes:</a:t>
            </a:r>
          </a:p>
          <a:p>
            <a:pPr marL="651030" lvl="1" indent="-177554">
              <a:buFont typeface="Courier New" panose="02070309020205020404" pitchFamily="49" charset="0"/>
              <a:buChar char="o"/>
              <a:defRPr/>
            </a:pPr>
            <a:r>
              <a:rPr lang="en-AU" altLang="en-US" dirty="0">
                <a:ea typeface="ヒラギノ角ゴ Pro W3" charset="-128"/>
              </a:rPr>
              <a:t>Examination mark aligned to the standards-based reporting scale</a:t>
            </a:r>
          </a:p>
          <a:p>
            <a:pPr marL="651030" lvl="1" indent="-177554">
              <a:buFont typeface="Courier New" panose="02070309020205020404" pitchFamily="49" charset="0"/>
              <a:buChar char="o"/>
              <a:defRPr/>
            </a:pPr>
            <a:r>
              <a:rPr lang="en-AU" altLang="en-US" dirty="0">
                <a:ea typeface="ヒラギノ角ゴ Pro W3" charset="-128"/>
              </a:rPr>
              <a:t>Moderated assessment mark</a:t>
            </a:r>
          </a:p>
          <a:p>
            <a:pPr marL="651030" lvl="1" indent="-177554">
              <a:buFont typeface="Courier New" panose="02070309020205020404" pitchFamily="49" charset="0"/>
              <a:buChar char="o"/>
              <a:defRPr/>
            </a:pPr>
            <a:r>
              <a:rPr lang="en-AU" altLang="en-US" dirty="0">
                <a:ea typeface="ヒラギノ角ゴ Pro W3" charset="-128"/>
              </a:rPr>
              <a:t>HSC mark</a:t>
            </a:r>
          </a:p>
          <a:p>
            <a:pPr marL="651030" lvl="1" indent="-177554">
              <a:buFont typeface="Courier New" panose="02070309020205020404" pitchFamily="49" charset="0"/>
              <a:buChar char="o"/>
              <a:defRPr/>
            </a:pPr>
            <a:r>
              <a:rPr lang="en-AU" altLang="en-US" dirty="0">
                <a:ea typeface="ヒラギノ角ゴ Pro W3" charset="-128"/>
              </a:rPr>
              <a:t>Corresponding Performance Band</a:t>
            </a:r>
          </a:p>
          <a:p>
            <a:r>
              <a:rPr lang="en-AU" dirty="0"/>
              <a:t>http://www.boardofstudies.nsw.edu.au/hsc-results/understanding.html</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17</a:t>
            </a:fld>
            <a:endParaRPr lang="en-US" altLang="x-none"/>
          </a:p>
        </p:txBody>
      </p:sp>
    </p:spTree>
    <p:extLst>
      <p:ext uri="{BB962C8B-B14F-4D97-AF65-F5344CB8AC3E}">
        <p14:creationId xmlns:p14="http://schemas.microsoft.com/office/powerpoint/2010/main" val="349823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18</a:t>
            </a:fld>
            <a:endParaRPr lang="en-US" altLang="x-none"/>
          </a:p>
        </p:txBody>
      </p:sp>
    </p:spTree>
    <p:extLst>
      <p:ext uri="{BB962C8B-B14F-4D97-AF65-F5344CB8AC3E}">
        <p14:creationId xmlns:p14="http://schemas.microsoft.com/office/powerpoint/2010/main" val="3703081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a:defRPr/>
            </a:pPr>
            <a:endParaRPr lang="en-US" altLang="en-US" dirty="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19</a:t>
            </a:fld>
            <a:endParaRPr lang="en-US" altLang="x-none"/>
          </a:p>
        </p:txBody>
      </p:sp>
    </p:spTree>
    <p:extLst>
      <p:ext uri="{BB962C8B-B14F-4D97-AF65-F5344CB8AC3E}">
        <p14:creationId xmlns:p14="http://schemas.microsoft.com/office/powerpoint/2010/main" val="167147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Arial" pitchFamily="34" charset="0"/>
                <a:ea typeface="ヒラギノ角ゴ Pro W3" charset="-128"/>
                <a:cs typeface="Arial" panose="020B0604020202020204" pitchFamily="34" charset="0"/>
              </a:rPr>
              <a:t>Abilities - choose subjects where you are capable of doing well.</a:t>
            </a:r>
          </a:p>
          <a:p>
            <a:pPr marL="177554" indent="-177554">
              <a:buFontTx/>
              <a:buChar char="•"/>
            </a:pPr>
            <a:r>
              <a:rPr lang="en-US" altLang="en-US" dirty="0">
                <a:latin typeface="Arial" pitchFamily="34" charset="0"/>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Arial" pitchFamily="34" charset="0"/>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Arial" pitchFamily="34" charset="0"/>
                <a:ea typeface="ヒラギノ角ゴ Pro W3" charset="-128"/>
                <a:cs typeface="Arial" panose="020B0604020202020204" pitchFamily="34" charset="0"/>
              </a:rPr>
              <a:t>Syllabus Requirements – be mindful of how many practical works and major works are required for your pattern of study and the timing of submission.</a:t>
            </a:r>
          </a:p>
          <a:p>
            <a:pPr marL="177554" indent="-177554">
              <a:buFontTx/>
              <a:buChar char="•"/>
            </a:pPr>
            <a:r>
              <a:rPr lang="en-US" altLang="en-US" dirty="0">
                <a:latin typeface="Arial" pitchFamily="34" charset="0"/>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Arial" pitchFamily="34" charset="0"/>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r>
              <a:rPr lang="en-US" altLang="en-US" dirty="0">
                <a:latin typeface="Arial" pitchFamily="34" charset="0"/>
                <a:ea typeface="ヒラギノ角ゴ Pro W3" charset="-128"/>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a:t>
            </a:fld>
            <a:endParaRPr lang="en-US" altLang="x-none"/>
          </a:p>
        </p:txBody>
      </p:sp>
    </p:spTree>
    <p:extLst>
      <p:ext uri="{BB962C8B-B14F-4D97-AF65-F5344CB8AC3E}">
        <p14:creationId xmlns:p14="http://schemas.microsoft.com/office/powerpoint/2010/main" val="2413007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20</a:t>
            </a:fld>
            <a:endParaRPr lang="en-US" altLang="x-none"/>
          </a:p>
        </p:txBody>
      </p:sp>
    </p:spTree>
    <p:extLst>
      <p:ext uri="{BB962C8B-B14F-4D97-AF65-F5344CB8AC3E}">
        <p14:creationId xmlns:p14="http://schemas.microsoft.com/office/powerpoint/2010/main" val="240755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7554" indent="-177554">
              <a:buFont typeface="Arial" panose="020B0604020202020204" pitchFamily="34" charset="0"/>
              <a:buChar cha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a:buFont typeface="Arial" panose="020B0604020202020204" pitchFamily="34" charset="0"/>
              <a:buChar cha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English Studies is a Board Developed Course, with an optional HSC examination, for those students wanting to enter university.</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p>
          <a:p>
            <a:pPr marL="177554" indent="-177554">
              <a:buFont typeface="Arial" panose="020B0604020202020204" pitchFamily="34" charset="0"/>
              <a:buChar char="•"/>
            </a:pPr>
            <a:r>
              <a:rPr lang="en-US" dirty="0"/>
              <a:t>http://syllabus.nesa.nsw.edu.au/stage-6/</a:t>
            </a:r>
          </a:p>
          <a:p>
            <a:pPr marL="177554" indent="-177554">
              <a:buFont typeface="Arial" panose="020B0604020202020204" pitchFamily="34" charset="0"/>
              <a:buChar char="•"/>
            </a:pPr>
            <a:r>
              <a:rPr lang="en-US" dirty="0"/>
              <a:t>http://syllabus.nesa.nsw.edu.au/english/</a:t>
            </a:r>
          </a:p>
          <a:p>
            <a:pPr marL="177554" indent="-177554">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25</a:t>
            </a:fld>
            <a:endParaRPr lang="en-US" altLang="x-none"/>
          </a:p>
        </p:txBody>
      </p:sp>
    </p:spTree>
    <p:extLst>
      <p:ext uri="{BB962C8B-B14F-4D97-AF65-F5344CB8AC3E}">
        <p14:creationId xmlns:p14="http://schemas.microsoft.com/office/powerpoint/2010/main" val="2243919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7554" indent="-177554">
              <a:buFont typeface="Arial" panose="020B0604020202020204" pitchFamily="34" charset="0"/>
              <a:buChar cha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defTabSz="473476">
              <a:buFont typeface="Arial" panose="020B0604020202020204" pitchFamily="34" charset="0"/>
              <a:buChar char="•"/>
              <a:defRP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Students studying </a:t>
            </a:r>
            <a:r>
              <a:rPr lang="en-AU" b="1" dirty="0"/>
              <a:t>English Studies </a:t>
            </a:r>
            <a:r>
              <a:rPr lang="en-AU" dirty="0"/>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pPr marL="177554" indent="-177554">
              <a:buFont typeface="Arial" panose="020B0604020202020204" pitchFamily="34" charset="0"/>
              <a:buChar char="•"/>
            </a:pPr>
            <a:r>
              <a:rPr lang="en-AU" b="1" dirty="0"/>
              <a:t>English Extension 2</a:t>
            </a:r>
            <a:r>
              <a:rPr lang="en-AU" dirty="0"/>
              <a:t> </a:t>
            </a:r>
            <a:r>
              <a:rPr lang="en-US" altLang="en-US" dirty="0">
                <a:latin typeface="Arial" pitchFamily="34" charset="0"/>
                <a:ea typeface="ヒラギノ角ゴ Pro W3" charset="-128"/>
              </a:rPr>
              <a:t>consists of a Major Work undertaken over 60 indicative hours of study. This course </a:t>
            </a:r>
            <a:r>
              <a:rPr lang="en-AU" dirty="0"/>
              <a:t>provides students with the opportunity to apply and extend research skills developed in the English Extension Year 11 course to their own extensive investigation and develop autonomy and skills as a learner and composer. English Extension 2 develops independent and collaborative learning skills and higher-order critical thinking that are essential at tertiary levels of study and in the workplace. The course is designed for students who are independent learners with an interest in literature and a desire to pursue specialised study of English.</a:t>
            </a:r>
          </a:p>
          <a:p>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p>
          <a:p>
            <a:pPr marL="177554" indent="-177554">
              <a:buFont typeface="Arial" panose="020B0604020202020204" pitchFamily="34" charset="0"/>
              <a:buChar char="•"/>
            </a:pPr>
            <a:r>
              <a:rPr lang="en-US" dirty="0"/>
              <a:t>http://syllabus.nesa.nsw.edu.au/stage-6/</a:t>
            </a:r>
          </a:p>
          <a:p>
            <a:pPr marL="177554" indent="-177554">
              <a:buFont typeface="Arial" panose="020B0604020202020204" pitchFamily="34" charset="0"/>
              <a:buChar char="•"/>
            </a:pPr>
            <a:r>
              <a:rPr lang="en-US" dirty="0"/>
              <a:t>http://syllabus.nesa.nsw.edu.au/english/</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28</a:t>
            </a:fld>
            <a:endParaRPr lang="en-US" altLang="x-none"/>
          </a:p>
        </p:txBody>
      </p:sp>
    </p:spTree>
    <p:extLst>
      <p:ext uri="{BB962C8B-B14F-4D97-AF65-F5344CB8AC3E}">
        <p14:creationId xmlns:p14="http://schemas.microsoft.com/office/powerpoint/2010/main" val="177812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7554" indent="-177554" defTabSz="473476">
              <a:buFontTx/>
              <a:buChar char="•"/>
              <a:defRPr/>
            </a:pPr>
            <a:r>
              <a:rPr lang="en-AU" dirty="0">
                <a:latin typeface="Arial" panose="020B0604020202020204" pitchFamily="34" charset="0"/>
                <a:cs typeface="Arial" panose="020B0604020202020204" pitchFamily="34" charset="0"/>
              </a:rPr>
              <a:t>The </a:t>
            </a:r>
            <a:r>
              <a:rPr lang="en-AU" b="1" dirty="0">
                <a:latin typeface="Arial" panose="020B0604020202020204" pitchFamily="34" charset="0"/>
                <a:cs typeface="Arial" panose="020B0604020202020204" pitchFamily="34" charset="0"/>
              </a:rPr>
              <a:t>Mathematics Standard </a:t>
            </a:r>
            <a:r>
              <a:rPr lang="en-AU" dirty="0">
                <a:latin typeface="Arial" panose="020B0604020202020204" pitchFamily="34" charset="0"/>
                <a:cs typeface="Arial" panose="020B0604020202020204" pitchFamily="34" charset="0"/>
              </a:rPr>
              <a:t>courses are focused on enabling students to use mathematics effectively, efficiently and critically to make informed decisions in their daily lives. They provide students with the opportunities to develop an understanding of, and competence in, further aspects of mathematics through a large variety of real-world applications for a range of concurrent HSC subjects. </a:t>
            </a:r>
          </a:p>
          <a:p>
            <a:pPr marL="177554" indent="-177554" defTabSz="473476">
              <a:buFontTx/>
              <a:buChar char="•"/>
              <a:defRPr/>
            </a:pPr>
            <a:r>
              <a:rPr lang="en-AU" b="1" dirty="0">
                <a:latin typeface="Arial" panose="020B0604020202020204" pitchFamily="34" charset="0"/>
                <a:cs typeface="Arial" panose="020B0604020202020204" pitchFamily="34" charset="0"/>
              </a:rPr>
              <a:t>Mathematics </a:t>
            </a:r>
            <a:r>
              <a:rPr lang="en-AU" dirty="0">
                <a:latin typeface="Arial" panose="020B0604020202020204" pitchFamily="34" charset="0"/>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7554" indent="-177554">
              <a:buFontTx/>
              <a:buChar char="•"/>
            </a:pPr>
            <a:r>
              <a:rPr lang="en-US" altLang="en-US" dirty="0">
                <a:latin typeface="Arial" pitchFamily="34" charset="0"/>
                <a:ea typeface="ヒラギノ角ゴ Pro W3" charset="-128"/>
                <a:cs typeface="Arial" panose="020B0604020202020204" pitchFamily="34" charset="0"/>
              </a:rPr>
              <a:t>The Mathematics Standard course is a common course in the Preliminary year. Students,</a:t>
            </a:r>
            <a:r>
              <a:rPr lang="en-US" altLang="en-US" baseline="0" dirty="0">
                <a:latin typeface="Arial" pitchFamily="34" charset="0"/>
                <a:ea typeface="ヒラギノ角ゴ Pro W3" charset="-128"/>
                <a:cs typeface="Arial" panose="020B0604020202020204" pitchFamily="34" charset="0"/>
              </a:rPr>
              <a:t> in consultation with the Mathematics Faculty, nominate to do either Mathematics Standard 1 or Mathematics Standard 2, in the HSC year.</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study of mathematics is not compulsory for the HSC or ATAR. </a:t>
            </a:r>
          </a:p>
          <a:p>
            <a:pPr marL="177554" indent="-177554" defTabSz="473476">
              <a:buFontTx/>
              <a:buChar char="•"/>
              <a:defRPr/>
            </a:pPr>
            <a:endParaRPr lang="en-US" altLang="en-US" dirty="0">
              <a:latin typeface="Arial" pitchFamily="34" charset="0"/>
              <a:ea typeface="ヒラギノ角ゴ Pro W3" charset="-128"/>
              <a:cs typeface="Arial" panose="020B0604020202020204" pitchFamily="34" charset="0"/>
            </a:endParaRPr>
          </a:p>
          <a:p>
            <a:r>
              <a:rPr lang="en-AU" dirty="0">
                <a:latin typeface="Arial" panose="020B0604020202020204" pitchFamily="34" charset="0"/>
                <a:cs typeface="Arial" panose="020B0604020202020204" pitchFamily="34" charset="0"/>
              </a:rPr>
              <a:t>http://syllabus.nesa.nsw.edu.au/stage-6/</a:t>
            </a:r>
          </a:p>
          <a:p>
            <a:r>
              <a:rPr lang="en-AU" dirty="0">
                <a:latin typeface="Arial" panose="020B0604020202020204" pitchFamily="34" charset="0"/>
                <a:cs typeface="Arial" panose="020B0604020202020204" pitchFamily="34" charset="0"/>
              </a:rPr>
              <a:t>http://syllabus.nesa.nsw.edu.au/mathematics/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37</a:t>
            </a:fld>
            <a:endParaRPr lang="en-US" altLang="x-none"/>
          </a:p>
        </p:txBody>
      </p:sp>
    </p:spTree>
    <p:extLst>
      <p:ext uri="{BB962C8B-B14F-4D97-AF65-F5344CB8AC3E}">
        <p14:creationId xmlns:p14="http://schemas.microsoft.com/office/powerpoint/2010/main" val="1525410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1</a:t>
            </a:r>
            <a:r>
              <a:rPr lang="en-AU" dirty="0">
                <a:latin typeface="Arial" panose="020B0604020202020204" pitchFamily="34" charset="0"/>
                <a:cs typeface="Arial" panose="020B0604020202020204" pitchFamily="34" charset="0"/>
              </a:rPr>
              <a:t> is designed to help students improve their numeracy by building their confidence and success in making mathematics meaningful. This course offers students the opportunity to prepare for post-school options of employment or further training. This course offers an optional HSC examination.</a:t>
            </a:r>
          </a:p>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2</a:t>
            </a:r>
            <a:r>
              <a:rPr lang="en-AU" dirty="0">
                <a:latin typeface="Arial" panose="020B0604020202020204" pitchFamily="34" charset="0"/>
                <a:cs typeface="Arial" panose="020B0604020202020204" pitchFamily="34" charset="0"/>
              </a:rPr>
              <a:t> is designed for those students who want to extend their mathematical skills beyond Stage 5 but are not seeking the in-depth knowledge of higher mathematics that the study of calculus would provide. This course offers students the opportunity to prepare for a wide range of educational and employment aspirations, including continuing their studies at a tertiary level.</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Students studying </a:t>
            </a:r>
            <a:r>
              <a:rPr lang="en-AU" b="1" dirty="0">
                <a:latin typeface="Arial" panose="020B0604020202020204" pitchFamily="34" charset="0"/>
                <a:cs typeface="Arial" panose="020B0604020202020204" pitchFamily="34" charset="0"/>
              </a:rPr>
              <a:t>Mathematics Standard 1 </a:t>
            </a:r>
            <a:r>
              <a:rPr lang="en-AU" dirty="0">
                <a:latin typeface="Arial" panose="020B0604020202020204" pitchFamily="34" charset="0"/>
                <a:cs typeface="Arial" panose="020B0604020202020204" pitchFamily="34" charset="0"/>
              </a:rPr>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All students studying </a:t>
            </a:r>
            <a:r>
              <a:rPr lang="en-AU" b="1" dirty="0">
                <a:latin typeface="Arial" panose="020B0604020202020204" pitchFamily="34" charset="0"/>
                <a:cs typeface="Arial" panose="020B0604020202020204" pitchFamily="34" charset="0"/>
              </a:rPr>
              <a:t>Mathematics Standard 2 </a:t>
            </a:r>
            <a:r>
              <a:rPr lang="en-AU" dirty="0">
                <a:latin typeface="Arial" panose="020B0604020202020204" pitchFamily="34" charset="0"/>
                <a:cs typeface="Arial" panose="020B0604020202020204" pitchFamily="34" charset="0"/>
              </a:rPr>
              <a:t>will sit for an HSC examination.</a:t>
            </a:r>
          </a:p>
          <a:p>
            <a:pPr marL="177554" indent="-177554" defTabSz="473476">
              <a:buFontTx/>
              <a:buChar char="•"/>
              <a:defRPr/>
            </a:pPr>
            <a:r>
              <a:rPr lang="en-AU" b="1" dirty="0">
                <a:latin typeface="Arial" panose="020B0604020202020204" pitchFamily="34" charset="0"/>
                <a:cs typeface="Arial" panose="020B0604020202020204" pitchFamily="34" charset="0"/>
              </a:rPr>
              <a:t>Mathematics Advanced </a:t>
            </a:r>
            <a:r>
              <a:rPr lang="en-AU" dirty="0">
                <a:latin typeface="Arial" panose="020B0604020202020204" pitchFamily="34" charset="0"/>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2 </a:t>
            </a:r>
            <a:r>
              <a:rPr lang="en-AU" dirty="0">
                <a:latin typeface="Arial" panose="020B0604020202020204" pitchFamily="34" charset="0"/>
                <a:cs typeface="Arial" panose="020B0604020202020204" pitchFamily="34" charset="0"/>
              </a:rPr>
              <a:t>provides students with the opportunity to develop strong mathematical manipulative skills and a deep understanding of the fundamental ideas of algebra and calculus. It extends students conceptual knowledge and understanding through exploration of new areas of mathematics not previously seen. Mathematics Extension 2 provides a basis for a wide range of useful applications of mathematics as well as a strong foundation for further study of the subject.</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7554" indent="-177554">
              <a:buFont typeface="Arial" panose="020B0604020202020204" pitchFamily="34" charset="0"/>
              <a:buChar char="•"/>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http://syllabus.nesa.nsw.edu.au/stage-6/</a:t>
            </a:r>
          </a:p>
          <a:p>
            <a:r>
              <a:rPr lang="en-AU" dirty="0">
                <a:latin typeface="Arial" panose="020B0604020202020204" pitchFamily="34" charset="0"/>
                <a:cs typeface="Arial" panose="020B0604020202020204" pitchFamily="34" charset="0"/>
              </a:rPr>
              <a:t>http://syllabus.nesa.nsw.edu.au/mathematics/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40</a:t>
            </a:fld>
            <a:endParaRPr lang="en-US" altLang="x-none"/>
          </a:p>
        </p:txBody>
      </p:sp>
    </p:spTree>
    <p:extLst>
      <p:ext uri="{BB962C8B-B14F-4D97-AF65-F5344CB8AC3E}">
        <p14:creationId xmlns:p14="http://schemas.microsoft.com/office/powerpoint/2010/main" val="1600044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http://educationstandards.nsw.edu.au/wps/portal/nesa/11-12/stage-6-learning-areas/vet</a:t>
            </a:r>
          </a:p>
          <a:p>
            <a:r>
              <a:rPr lang="en-AU" dirty="0"/>
              <a:t>http://ace.bostes.nsw.edu.au/higher-school-certificate/internal-assessment/vet</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54</a:t>
            </a:fld>
            <a:endParaRPr lang="en-US" altLang="x-none"/>
          </a:p>
        </p:txBody>
      </p:sp>
    </p:spTree>
    <p:extLst>
      <p:ext uri="{BB962C8B-B14F-4D97-AF65-F5344CB8AC3E}">
        <p14:creationId xmlns:p14="http://schemas.microsoft.com/office/powerpoint/2010/main" val="312220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7554" indent="-177554">
              <a:buFontTx/>
              <a:buChar char="•"/>
            </a:pPr>
            <a:r>
              <a:rPr lang="en-US" altLang="en-US" dirty="0">
                <a:latin typeface="Arial" pitchFamily="34" charset="0"/>
                <a:ea typeface="ヒラギノ角ゴ Pro W3" charset="-128"/>
              </a:rPr>
              <a:t>VET Framework courses: </a:t>
            </a:r>
          </a:p>
          <a:p>
            <a:pPr marL="651030" lvl="1" indent="-177554">
              <a:buFont typeface="Courier New" pitchFamily="49" charset="0"/>
              <a:buChar char="o"/>
            </a:pPr>
            <a:r>
              <a:rPr lang="en-US" altLang="en-US" dirty="0">
                <a:latin typeface="Arial" pitchFamily="34" charset="0"/>
                <a:ea typeface="ヒラギノ角ゴ Pro W3" charset="-128"/>
              </a:rPr>
              <a:t>have Board Developed status.</a:t>
            </a:r>
          </a:p>
          <a:p>
            <a:pPr marL="651030" lvl="1" indent="-177554">
              <a:buFont typeface="Courier New" pitchFamily="49" charset="0"/>
              <a:buChar char="o"/>
            </a:pPr>
            <a:r>
              <a:rPr lang="en-US" altLang="en-US" dirty="0">
                <a:latin typeface="Arial" pitchFamily="34" charset="0"/>
                <a:ea typeface="ヒラギノ角ゴ Pro W3" charset="-128"/>
              </a:rPr>
              <a:t>provide nationally recognised qualifications - </a:t>
            </a:r>
            <a:r>
              <a:rPr lang="en-GB" altLang="en-US" dirty="0">
                <a:latin typeface="Arial" pitchFamily="34" charset="0"/>
                <a:ea typeface="MS PGothic" pitchFamily="34" charset="-128"/>
              </a:rPr>
              <a:t>Qualifications are recognised Australia</a:t>
            </a:r>
            <a:r>
              <a:rPr lang="en-AU" altLang="en-US" dirty="0">
                <a:latin typeface="Arial" pitchFamily="34" charset="0"/>
                <a:ea typeface="MS PGothic" pitchFamily="34" charset="-128"/>
              </a:rPr>
              <a:t>-wide  (AQF – Australian Qualifications Framework)</a:t>
            </a:r>
            <a:endParaRPr lang="en-US" altLang="en-US" dirty="0">
              <a:latin typeface="Arial" pitchFamily="34" charset="0"/>
              <a:ea typeface="ヒラギノ角ゴ Pro W3" charset="-128"/>
            </a:endParaRPr>
          </a:p>
          <a:p>
            <a:pPr marL="651030" lvl="1" indent="-177554">
              <a:buFont typeface="Courier New" pitchFamily="49" charset="0"/>
              <a:buChar char="o"/>
            </a:pPr>
            <a:r>
              <a:rPr lang="en-US" altLang="en-US" dirty="0">
                <a:latin typeface="Arial" pitchFamily="34" charset="0"/>
                <a:ea typeface="ヒラギノ角ゴ Pro W3" charset="-128"/>
              </a:rPr>
              <a:t>can provide direct access to employment and further training</a:t>
            </a:r>
          </a:p>
          <a:p>
            <a:pPr marL="651030" lvl="1" indent="-177554">
              <a:buFont typeface="Courier New" pitchFamily="49" charset="0"/>
              <a:buChar char="o"/>
            </a:pPr>
            <a:r>
              <a:rPr lang="en-US" altLang="en-US" dirty="0">
                <a:latin typeface="Arial" pitchFamily="34" charset="0"/>
                <a:ea typeface="ヒラギノ角ゴ Pro W3" charset="-128"/>
              </a:rPr>
              <a:t>are based on competency-based assessment</a:t>
            </a:r>
          </a:p>
          <a:p>
            <a:pPr marL="651030" lvl="1" indent="-177554">
              <a:buFont typeface="Courier New" pitchFamily="49" charset="0"/>
              <a:buChar char="o"/>
            </a:pPr>
            <a:r>
              <a:rPr lang="en-AU" altLang="en-US" dirty="0">
                <a:latin typeface="Arial" pitchFamily="34" charset="0"/>
                <a:ea typeface="ヒラギノ角ゴ Pro W3" charset="-128"/>
              </a:rPr>
              <a:t>contribute units towards the attainment of the HSC</a:t>
            </a:r>
          </a:p>
          <a:p>
            <a:pPr marL="177554" indent="-177554">
              <a:buFontTx/>
              <a:buChar char="•"/>
            </a:pPr>
            <a:r>
              <a:rPr lang="en-AU" altLang="en-US" dirty="0">
                <a:latin typeface="Arial" pitchFamily="34" charset="0"/>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Arial" pitchFamily="34" charset="0"/>
              <a:ea typeface="ヒラギノ角ゴ Pro W3" charset="-128"/>
            </a:endParaRPr>
          </a:p>
          <a:p>
            <a:pPr marL="177554" indent="-177554">
              <a:buFontTx/>
              <a:buChar char="•"/>
            </a:pPr>
            <a:r>
              <a:rPr lang="en-US" altLang="en-US" dirty="0">
                <a:latin typeface="Arial" pitchFamily="34" charset="0"/>
                <a:ea typeface="ヒラギノ角ゴ Pro W3" charset="-128"/>
              </a:rPr>
              <a:t>UAC will include a maximum of 2 units towards the calculation of ATAR if the optional examination is completed</a:t>
            </a:r>
          </a:p>
          <a:p>
            <a:pPr marL="177554" indent="-177554">
              <a:buFontTx/>
              <a:buChar char="•"/>
            </a:pPr>
            <a:r>
              <a:rPr lang="en-US" altLang="en-US" dirty="0">
                <a:latin typeface="Arial" pitchFamily="34" charset="0"/>
                <a:ea typeface="ヒラギノ角ゴ Pro W3" charset="-128"/>
              </a:rPr>
              <a:t>Courses can be delivered by a range of providers including schools, TAFEs and other registered training organisations </a:t>
            </a:r>
          </a:p>
          <a:p>
            <a:pPr marL="177554" indent="-177554">
              <a:spcBef>
                <a:spcPct val="0"/>
              </a:spcBef>
              <a:spcAft>
                <a:spcPts val="621"/>
              </a:spcAft>
              <a:buFontTx/>
              <a:buChar char="•"/>
            </a:pPr>
            <a:r>
              <a:rPr lang="en-US" altLang="en-US" dirty="0">
                <a:latin typeface="Arial" pitchFamily="34" charset="0"/>
                <a:ea typeface="MS PGothic" pitchFamily="34" charset="-128"/>
              </a:rPr>
              <a:t>Part of NESA requirement is that students complete 70 hours mandatory work placement for a 240 hour course. </a:t>
            </a:r>
          </a:p>
          <a:p>
            <a:r>
              <a:rPr lang="en-AU" dirty="0"/>
              <a:t>http://educationstandards.nsw.edu.au/wps/portal/nesa/11-12/stage-6-learning-areas/vet</a:t>
            </a:r>
          </a:p>
          <a:p>
            <a:r>
              <a:rPr lang="en-AU" dirty="0"/>
              <a:t>http://ace.bostes.nsw.edu.au/higher-school-certificate/internal-assessment/vet</a:t>
            </a:r>
          </a:p>
          <a:p>
            <a:pPr marL="177554" indent="-177554"/>
            <a:r>
              <a:rPr lang="en-US" altLang="en-US" dirty="0">
                <a:latin typeface="Arial" pitchFamily="34" charset="0"/>
                <a:ea typeface="ヒラギノ角ゴ Pro W3" charset="-128"/>
              </a:rPr>
              <a:t>http://ace.bostes.nsw.edu.au/ace-8019</a:t>
            </a:r>
          </a:p>
          <a:p>
            <a:pPr marL="177554" indent="-177554"/>
            <a:r>
              <a:rPr lang="en-US" altLang="en-US" dirty="0">
                <a:latin typeface="Arial" pitchFamily="34" charset="0"/>
                <a:ea typeface="ヒラギノ角ゴ Pro W3" charset="-128"/>
              </a:rPr>
              <a:t>http://ace.bostes.nsw.edu.au/ace-8093</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57</a:t>
            </a:fld>
            <a:endParaRPr lang="en-US" altLang="x-none"/>
          </a:p>
        </p:txBody>
      </p:sp>
    </p:spTree>
    <p:extLst>
      <p:ext uri="{BB962C8B-B14F-4D97-AF65-F5344CB8AC3E}">
        <p14:creationId xmlns:p14="http://schemas.microsoft.com/office/powerpoint/2010/main" val="677506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a:latin typeface="Arial" pitchFamily="34" charset="0"/>
                <a:ea typeface="ヒラギノ角ゴ Pro W3" charset="-128"/>
              </a:rPr>
              <a:t>An </a:t>
            </a:r>
            <a:r>
              <a:rPr lang="en-AU" altLang="en-US" b="1" dirty="0">
                <a:latin typeface="Arial" pitchFamily="34" charset="0"/>
                <a:ea typeface="ヒラギノ角ゴ Pro W3" charset="-128"/>
              </a:rPr>
              <a:t>AQF Certificate </a:t>
            </a:r>
            <a:r>
              <a:rPr lang="en-AU" altLang="en-US" dirty="0">
                <a:latin typeface="Arial" pitchFamily="34" charset="0"/>
                <a:ea typeface="ヒラギノ角ゴ Pro W3" charset="-128"/>
              </a:rPr>
              <a:t>is awarded to students in Vocational Education and Training (VET) courses who successfully complete all requirements of an Australian Qualifications Framework (AQF) Certificate.</a:t>
            </a:r>
          </a:p>
          <a:p>
            <a:pPr marL="177554" indent="-177554">
              <a:buFontTx/>
              <a:buChar char="•"/>
            </a:pPr>
            <a:r>
              <a:rPr lang="en-AU" altLang="en-US" b="1" dirty="0">
                <a:latin typeface="Arial" pitchFamily="34" charset="0"/>
                <a:ea typeface="ヒラギノ角ゴ Pro W3" charset="-128"/>
              </a:rPr>
              <a:t>A Statement of Attainment </a:t>
            </a:r>
            <a:r>
              <a:rPr lang="en-AU" altLang="en-US" dirty="0">
                <a:latin typeface="Arial" pitchFamily="34" charset="0"/>
                <a:ea typeface="ヒラギノ角ゴ Pro W3" charset="-128"/>
              </a:rPr>
              <a:t>is issued to students in VET courses who partially complete the requirements of an AQF Certificate.</a:t>
            </a:r>
          </a:p>
          <a:p>
            <a:r>
              <a:rPr lang="en-AU" altLang="en-US" dirty="0">
                <a:latin typeface="Arial" pitchFamily="34" charset="0"/>
                <a:ea typeface="ヒラギノ角ゴ Pro W3" charset="-128"/>
              </a:rPr>
              <a:t>http://educationstandards.nsw.edu.au/wps/portal/nesa/11-12/hsc/results-certificates/vet-qualifications</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58</a:t>
            </a:fld>
            <a:endParaRPr lang="en-US" altLang="x-none"/>
          </a:p>
        </p:txBody>
      </p:sp>
    </p:spTree>
    <p:extLst>
      <p:ext uri="{BB962C8B-B14F-4D97-AF65-F5344CB8AC3E}">
        <p14:creationId xmlns:p14="http://schemas.microsoft.com/office/powerpoint/2010/main" val="4126835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76">
              <a:defRPr/>
            </a:pPr>
            <a:r>
              <a:rPr lang="en-US" altLang="en-US" dirty="0">
                <a:latin typeface="Arial" pitchFamily="34" charset="0"/>
                <a:ea typeface="ヒラギノ角ゴ Pro W3" charset="-128"/>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59</a:t>
            </a:fld>
            <a:endParaRPr lang="en-US" altLang="x-none"/>
          </a:p>
        </p:txBody>
      </p:sp>
    </p:spTree>
    <p:extLst>
      <p:ext uri="{BB962C8B-B14F-4D97-AF65-F5344CB8AC3E}">
        <p14:creationId xmlns:p14="http://schemas.microsoft.com/office/powerpoint/2010/main" val="318160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a:t>
            </a:fld>
            <a:endParaRPr lang="en-US" altLang="x-none"/>
          </a:p>
        </p:txBody>
      </p:sp>
    </p:spTree>
    <p:extLst>
      <p:ext uri="{BB962C8B-B14F-4D97-AF65-F5344CB8AC3E}">
        <p14:creationId xmlns:p14="http://schemas.microsoft.com/office/powerpoint/2010/main" val="183382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http://ace.bostes.nsw.edu.au/ace-8064</a:t>
            </a:r>
          </a:p>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a:t>
            </a:fld>
            <a:endParaRPr lang="en-US" altLang="x-none"/>
          </a:p>
        </p:txBody>
      </p:sp>
    </p:spTree>
    <p:extLst>
      <p:ext uri="{BB962C8B-B14F-4D97-AF65-F5344CB8AC3E}">
        <p14:creationId xmlns:p14="http://schemas.microsoft.com/office/powerpoint/2010/main" val="187427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repeating</a:t>
            </a:r>
          </a:p>
          <a:p>
            <a:pPr>
              <a:defRPr/>
            </a:pPr>
            <a:r>
              <a:rPr lang="en-AU" dirty="0">
                <a:latin typeface="Arial" panose="020B0604020202020204" pitchFamily="34" charset="0"/>
                <a:cs typeface="Arial" panose="020B0604020202020204" pitchFamily="34" charset="0"/>
              </a:rPr>
              <a:t>http://ace.bostes.nsw.edu.au/ace-8036</a:t>
            </a:r>
          </a:p>
          <a:p>
            <a:pPr>
              <a:defRPr/>
            </a:pPr>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a:t>
            </a:fld>
            <a:endParaRPr lang="en-US" altLang="x-none"/>
          </a:p>
        </p:txBody>
      </p:sp>
    </p:spTree>
    <p:extLst>
      <p:ext uri="{BB962C8B-B14F-4D97-AF65-F5344CB8AC3E}">
        <p14:creationId xmlns:p14="http://schemas.microsoft.com/office/powerpoint/2010/main" val="197186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Arial" pitchFamily="34" charset="0"/>
                <a:ea typeface="ヒラギノ角ゴ Pro W3" pitchFamily="-1" charset="-128"/>
                <a:cs typeface="Arial" panose="020B0604020202020204" pitchFamily="34" charset="0"/>
              </a:rPr>
              <a:t> optional</a:t>
            </a:r>
            <a:r>
              <a:rPr lang="en-AU" altLang="en-US" dirty="0">
                <a:latin typeface="Arial" pitchFamily="34" charset="0"/>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Arial" pitchFamily="34" charset="0"/>
                <a:ea typeface="ヒラギノ角ゴ Pro W3" pitchFamily="-1" charset="-128"/>
                <a:cs typeface="Arial" panose="020B0604020202020204" pitchFamily="34" charset="0"/>
              </a:rPr>
              <a:t> wish </a:t>
            </a:r>
            <a:r>
              <a:rPr lang="en-AU" altLang="en-US" dirty="0">
                <a:latin typeface="Arial" pitchFamily="34" charset="0"/>
                <a:ea typeface="ヒラギノ角ゴ Pro W3" pitchFamily="-1" charset="-128"/>
                <a:cs typeface="Arial" panose="020B0604020202020204" pitchFamily="34" charset="0"/>
              </a:rPr>
              <a:t>to receive an ATAR,</a:t>
            </a:r>
            <a:r>
              <a:rPr lang="en-AU" altLang="en-US" baseline="0" dirty="0">
                <a:latin typeface="Arial" pitchFamily="34" charset="0"/>
                <a:ea typeface="ヒラギノ角ゴ Pro W3" pitchFamily="-1" charset="-128"/>
                <a:cs typeface="Arial" panose="020B0604020202020204" pitchFamily="34" charset="0"/>
              </a:rPr>
              <a:t> must undertake the optional examination.</a:t>
            </a:r>
            <a:endParaRPr lang="en-AU" altLang="en-US" dirty="0">
              <a:latin typeface="Arial" pitchFamily="34" charset="0"/>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Extension course are not separate subjects. E.g. Advanced English (2 units) + Extension 1 (1 unit)  + Extension 2 (1 unit) = 4 units but only 1 subject.</a:t>
            </a:r>
            <a:r>
              <a:rPr lang="en-US" altLang="en-US" dirty="0">
                <a:latin typeface="Arial" panose="020B0604020202020204" pitchFamily="34" charset="0"/>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Arial" panose="020B0604020202020204" pitchFamily="34" charset="0"/>
                <a:ea typeface="ＭＳ Ｐゴシック" pitchFamily="34" charset="-128"/>
                <a:cs typeface="Arial" panose="020B0604020202020204" pitchFamily="34" charset="0"/>
              </a:rPr>
              <a:t>At most, 6 units of courses in Science can be</a:t>
            </a:r>
            <a:r>
              <a:rPr lang="en-US" altLang="en-US" baseline="0" dirty="0">
                <a:latin typeface="Arial" panose="020B0604020202020204" pitchFamily="34" charset="0"/>
                <a:ea typeface="ＭＳ Ｐゴシック" pitchFamily="34" charset="-128"/>
                <a:cs typeface="Arial" panose="020B0604020202020204" pitchFamily="34" charset="0"/>
              </a:rPr>
              <a:t> included in the pattern of study for Year 11. However</a:t>
            </a:r>
            <a:r>
              <a:rPr lang="en-US" altLang="en-US" baseline="0">
                <a:latin typeface="Arial" panose="020B0604020202020204" pitchFamily="34" charset="0"/>
                <a:ea typeface="ＭＳ Ｐゴシック" pitchFamily="34" charset="-128"/>
                <a:cs typeface="Arial" panose="020B0604020202020204" pitchFamily="34" charset="0"/>
              </a:rPr>
              <a:t>, from 2019 Year </a:t>
            </a:r>
            <a:r>
              <a:rPr lang="en-US" altLang="en-US" baseline="0" dirty="0">
                <a:latin typeface="Arial" panose="020B0604020202020204" pitchFamily="34" charset="0"/>
                <a:ea typeface="ＭＳ Ｐゴシック" pitchFamily="34" charset="-128"/>
                <a:cs typeface="Arial" panose="020B0604020202020204" pitchFamily="34" charset="0"/>
              </a:rPr>
              <a:t>12, this increases to 7 units of Science, to allow for the study of Science Extension. </a:t>
            </a: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Arial" pitchFamily="34" charset="0"/>
              <a:ea typeface="ヒラギノ角ゴ Pro W3" pitchFamily="-1" charset="-128"/>
              <a:cs typeface="Arial" panose="020B0604020202020204" pitchFamily="34" charset="0"/>
            </a:endParaRPr>
          </a:p>
          <a:p>
            <a:pPr>
              <a:buFont typeface="Arial" panose="020B0604020202020204" pitchFamily="34" charset="0"/>
              <a:buNone/>
              <a:defRPr/>
            </a:pPr>
            <a:r>
              <a:rPr lang="en-AU" altLang="en-US" dirty="0">
                <a:latin typeface="Arial" pitchFamily="34" charset="0"/>
                <a:ea typeface="ヒラギノ角ゴ Pro W3" pitchFamily="-1" charset="-128"/>
                <a:cs typeface="Arial" panose="020B0604020202020204" pitchFamily="34" charset="0"/>
              </a:rPr>
              <a:t>http://ace.bostes.nsw.edu.au/ace-8005</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6</a:t>
            </a:fld>
            <a:endParaRPr lang="en-US" altLang="x-none"/>
          </a:p>
        </p:txBody>
      </p:sp>
    </p:spTree>
    <p:extLst>
      <p:ext uri="{BB962C8B-B14F-4D97-AF65-F5344CB8AC3E}">
        <p14:creationId xmlns:p14="http://schemas.microsoft.com/office/powerpoint/2010/main" val="51464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a:latin typeface="Arial" pitchFamily="34" charset="0"/>
                <a:ea typeface="MS PGothic" pitchFamily="34" charset="-128"/>
              </a:rPr>
              <a:t>Board Developed Courses </a:t>
            </a:r>
            <a:r>
              <a:rPr lang="en-AU" altLang="en-US" dirty="0">
                <a:latin typeface="Arial" pitchFamily="34" charset="0"/>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a:latin typeface="Arial" pitchFamily="34" charset="0"/>
                <a:ea typeface="MS PGothic" pitchFamily="34" charset="-128"/>
              </a:rPr>
              <a:t>Board Endorsed Courses </a:t>
            </a:r>
            <a:r>
              <a:rPr lang="en-AU" altLang="en-US" dirty="0">
                <a:latin typeface="Arial" pitchFamily="34" charset="0"/>
                <a:ea typeface="MS PGothic" pitchFamily="34" charset="-128"/>
              </a:rPr>
              <a:t>have syllabuses endorsed by NESA to cater </a:t>
            </a:r>
            <a:r>
              <a:rPr lang="en-AU" altLang="en-US" dirty="0">
                <a:latin typeface="Arial" pitchFamily="34" charset="0"/>
                <a:ea typeface="ヒラギノ角ゴ Pro W3" charset="-128"/>
              </a:rPr>
              <a:t>for a wide candidature in areas of specific need not served by Board Developed Courses. </a:t>
            </a:r>
            <a:r>
              <a:rPr lang="en-AU" altLang="en-US" dirty="0">
                <a:latin typeface="Arial" pitchFamily="34" charset="0"/>
                <a:ea typeface="MS PGothic" pitchFamily="34" charset="-128"/>
              </a:rPr>
              <a:t>These courses may offer an alternative career path for students.</a:t>
            </a:r>
          </a:p>
          <a:p>
            <a:endParaRPr lang="en-AU" altLang="en-US" dirty="0">
              <a:latin typeface="Arial" pitchFamily="34" charset="0"/>
              <a:ea typeface="MS PGothic" pitchFamily="34" charset="-128"/>
            </a:endParaRPr>
          </a:p>
          <a:p>
            <a:r>
              <a:rPr lang="en-AU" altLang="en-US" dirty="0">
                <a:latin typeface="Arial" pitchFamily="34" charset="0"/>
                <a:ea typeface="MS PGothic" pitchFamily="34" charset="-128"/>
              </a:rPr>
              <a:t>http://ace.bostes.nsw.edu.au/ace-6001</a:t>
            </a:r>
          </a:p>
          <a:p>
            <a:r>
              <a:rPr lang="en-AU" altLang="en-US" dirty="0">
                <a:latin typeface="Arial" pitchFamily="34" charset="0"/>
                <a:ea typeface="MS PGothic" pitchFamily="34" charset="-128"/>
              </a:rPr>
              <a:t>http://ace.bostes.nsw.edu.au/ace-6005</a:t>
            </a:r>
            <a:endParaRPr lang="en-AU" altLang="en-US" dirty="0">
              <a:latin typeface="+mn-lt"/>
              <a:ea typeface="ＭＳ Ｐゴシック" pitchFamily="-1" charset="-128"/>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7</a:t>
            </a:fld>
            <a:endParaRPr lang="en-US" altLang="x-none"/>
          </a:p>
        </p:txBody>
      </p:sp>
    </p:spTree>
    <p:extLst>
      <p:ext uri="{BB962C8B-B14F-4D97-AF65-F5344CB8AC3E}">
        <p14:creationId xmlns:p14="http://schemas.microsoft.com/office/powerpoint/2010/main" val="232077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A Courses have academic rigour and depth of knowledge to provide background for tertiary studies. Examples include Biology and Geography.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B Courses - no more than two units of Category B courses can be included in the ATAR calculation. Examples include Human Services and Hospitality.</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Course category listings available at the UAC Website: http://www.uac.edu.au/documents/undergraduate/HSCcourses.pdf</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8</a:t>
            </a:fld>
            <a:endParaRPr lang="en-US" altLang="x-none"/>
          </a:p>
        </p:txBody>
      </p:sp>
    </p:spTree>
    <p:extLst>
      <p:ext uri="{BB962C8B-B14F-4D97-AF65-F5344CB8AC3E}">
        <p14:creationId xmlns:p14="http://schemas.microsoft.com/office/powerpoint/2010/main" val="319668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ヒラギノ角ゴ Pro W3" charset="-128"/>
              </a:rPr>
              <a:t>http://ace.bostes.nsw.edu.au/ace-8019</a:t>
            </a:r>
          </a:p>
          <a:p>
            <a:r>
              <a:rPr lang="en-US" altLang="en-US" dirty="0">
                <a:latin typeface="Arial" pitchFamily="34" charset="0"/>
                <a:ea typeface="ヒラギノ角ゴ Pro W3" charset="-128"/>
              </a:rPr>
              <a:t>https://studentsonline.nesa.nsw.edu.au/go/seniorstudy/hsc_rules_and_procedures/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9</a:t>
            </a:fld>
            <a:endParaRPr lang="en-US" altLang="x-none"/>
          </a:p>
        </p:txBody>
      </p:sp>
    </p:spTree>
    <p:extLst>
      <p:ext uri="{BB962C8B-B14F-4D97-AF65-F5344CB8AC3E}">
        <p14:creationId xmlns:p14="http://schemas.microsoft.com/office/powerpoint/2010/main" val="656602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 y="4866719"/>
            <a:ext cx="3129280" cy="1652259"/>
          </a:xfrm>
          <a:prstGeom prst="rect">
            <a:avLst/>
          </a:prstGeom>
        </p:spPr>
      </p:pic>
      <p:sp>
        <p:nvSpPr>
          <p:cNvPr id="12" name="Text Placeholder 11"/>
          <p:cNvSpPr>
            <a:spLocks noGrp="1"/>
          </p:cNvSpPr>
          <p:nvPr>
            <p:ph type="body" sz="quarter" idx="10" hasCustomPrompt="1"/>
          </p:nvPr>
        </p:nvSpPr>
        <p:spPr>
          <a:xfrm>
            <a:off x="741680" y="2291442"/>
            <a:ext cx="9144000" cy="833625"/>
          </a:xfrm>
          <a:prstGeom prst="rect">
            <a:avLst/>
          </a:prstGeom>
        </p:spPr>
        <p:txBody>
          <a:bodyPr/>
          <a:lstStyle>
            <a:lvl1pPr marL="0" indent="0" algn="l">
              <a:buNone/>
              <a:defRPr sz="2500" b="1" spc="30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13" name="Text Placeholder 11"/>
          <p:cNvSpPr>
            <a:spLocks noGrp="1"/>
          </p:cNvSpPr>
          <p:nvPr>
            <p:ph type="body" sz="quarter" idx="11" hasCustomPrompt="1"/>
          </p:nvPr>
        </p:nvSpPr>
        <p:spPr>
          <a:xfrm>
            <a:off x="751840" y="2774334"/>
            <a:ext cx="9144000" cy="833625"/>
          </a:xfrm>
          <a:prstGeom prst="rect">
            <a:avLst/>
          </a:prstGeom>
        </p:spPr>
        <p:txBody>
          <a:bodyPr/>
          <a:lstStyle>
            <a:lvl1pPr marL="0" indent="0" algn="l">
              <a:buNone/>
              <a:defRPr sz="2000" b="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p:txBody>
      </p:sp>
      <p:sp>
        <p:nvSpPr>
          <p:cNvPr id="15" name="Text Placeholder 11"/>
          <p:cNvSpPr>
            <a:spLocks noGrp="1"/>
          </p:cNvSpPr>
          <p:nvPr>
            <p:ph type="body" sz="quarter" idx="12" hasCustomPrompt="1"/>
          </p:nvPr>
        </p:nvSpPr>
        <p:spPr>
          <a:xfrm>
            <a:off x="6786881" y="5540519"/>
            <a:ext cx="1731684" cy="833625"/>
          </a:xfrm>
          <a:prstGeom prst="rect">
            <a:avLst/>
          </a:prstGeom>
        </p:spPr>
        <p:txBody>
          <a:bodyPr/>
          <a:lstStyle>
            <a:lvl1pPr marL="0" marR="0" indent="0" algn="r" defTabSz="457200" rtl="0" eaLnBrk="1" fontAlgn="base" latinLnBrk="0" hangingPunct="1">
              <a:lnSpc>
                <a:spcPct val="100000"/>
              </a:lnSpc>
              <a:spcBef>
                <a:spcPct val="0"/>
              </a:spcBef>
              <a:spcAft>
                <a:spcPct val="0"/>
              </a:spcAft>
              <a:buClrTx/>
              <a:buSzTx/>
              <a:buFontTx/>
              <a:buNone/>
              <a:tabLst/>
              <a:defRPr lang="en-US" sz="1200" b="1" kern="1200">
                <a:solidFill>
                  <a:srgbClr val="280070"/>
                </a:solidFill>
                <a:effectLst/>
                <a:latin typeface="Arial" charset="0"/>
                <a:ea typeface="ＭＳ Ｐゴシック" charset="-128"/>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1200" b="1" kern="1200" dirty="0">
                <a:solidFill>
                  <a:srgbClr val="280070"/>
                </a:solidFill>
                <a:effectLst/>
                <a:latin typeface="Arial" charset="0"/>
                <a:ea typeface="ＭＳ Ｐゴシック" charset="-128"/>
                <a:cs typeface="+mn-cs"/>
              </a:rPr>
              <a:t>Presented</a:t>
            </a:r>
            <a:r>
              <a:rPr lang="en-US" sz="1200" b="1" kern="1200" baseline="0" dirty="0">
                <a:solidFill>
                  <a:srgbClr val="280070"/>
                </a:solidFill>
                <a:effectLst/>
                <a:latin typeface="Arial" charset="0"/>
                <a:ea typeface="ＭＳ Ｐゴシック" charset="-128"/>
                <a:cs typeface="+mn-cs"/>
              </a:rPr>
              <a:t> By </a:t>
            </a:r>
            <a:br>
              <a:rPr lang="en-US" sz="1200" b="1" kern="1200" baseline="0" dirty="0">
                <a:solidFill>
                  <a:srgbClr val="280070"/>
                </a:solidFill>
                <a:effectLst/>
                <a:latin typeface="Arial" charset="0"/>
                <a:ea typeface="ＭＳ Ｐゴシック" charset="-128"/>
                <a:cs typeface="+mn-cs"/>
              </a:rPr>
            </a:br>
            <a:r>
              <a:rPr lang="en-US" sz="1200" b="1" kern="1200" baseline="0" dirty="0">
                <a:solidFill>
                  <a:srgbClr val="280070"/>
                </a:solidFill>
                <a:effectLst/>
                <a:latin typeface="Arial" charset="0"/>
                <a:ea typeface="ＭＳ Ｐゴシック" charset="-128"/>
                <a:cs typeface="+mn-cs"/>
              </a:rPr>
              <a:t>Name Surname</a:t>
            </a:r>
            <a:br>
              <a:rPr lang="en-US" sz="1200" b="1" kern="1200" baseline="0" dirty="0">
                <a:solidFill>
                  <a:srgbClr val="280070"/>
                </a:solidFill>
                <a:effectLst/>
                <a:latin typeface="Arial" charset="0"/>
                <a:ea typeface="ＭＳ Ｐゴシック" charset="-128"/>
                <a:cs typeface="+mn-cs"/>
              </a:rPr>
            </a:br>
            <a:r>
              <a:rPr lang="en-US" sz="1200" b="0" kern="1200" dirty="0">
                <a:solidFill>
                  <a:srgbClr val="280070"/>
                </a:solidFill>
                <a:effectLst/>
                <a:latin typeface="Arial" charset="0"/>
                <a:ea typeface="ＭＳ Ｐゴシック" charset="-128"/>
                <a:cs typeface="+mn-cs"/>
              </a:rPr>
              <a:t>1</a:t>
            </a:r>
            <a:r>
              <a:rPr lang="en-US" sz="1200" b="0" kern="1200" baseline="30000" dirty="0">
                <a:solidFill>
                  <a:srgbClr val="280070"/>
                </a:solidFill>
                <a:effectLst/>
                <a:latin typeface="Arial" charset="0"/>
                <a:ea typeface="ＭＳ Ｐゴシック" charset="-128"/>
                <a:cs typeface="+mn-cs"/>
              </a:rPr>
              <a:t>st</a:t>
            </a:r>
            <a:r>
              <a:rPr lang="en-US" sz="1200" b="0" kern="1200" baseline="0" dirty="0">
                <a:solidFill>
                  <a:srgbClr val="280070"/>
                </a:solidFill>
                <a:effectLst/>
                <a:latin typeface="Arial" charset="0"/>
                <a:ea typeface="ＭＳ Ｐゴシック" charset="-128"/>
                <a:cs typeface="+mn-cs"/>
              </a:rPr>
              <a:t> January 2017</a:t>
            </a:r>
            <a:endParaRPr lang="en-US" sz="1200" b="1" kern="1200" dirty="0">
              <a:solidFill>
                <a:srgbClr val="280070"/>
              </a:solidFill>
              <a:effectLst/>
              <a:latin typeface="Arial" charset="0"/>
              <a:ea typeface="ＭＳ Ｐゴシック" charset="-128"/>
              <a:cs typeface="+mn-cs"/>
            </a:endParaRPr>
          </a:p>
          <a:p>
            <a:pPr algn="r">
              <a:lnSpc>
                <a:spcPct val="100000"/>
              </a:lnSpc>
            </a:pPr>
            <a:endParaRPr lang="en-US" sz="1200" b="1" kern="1200" dirty="0">
              <a:solidFill>
                <a:srgbClr val="280070"/>
              </a:solidFill>
              <a:effectLst/>
              <a:latin typeface="Arial" charset="0"/>
              <a:ea typeface="ＭＳ Ｐゴシック" charset="-128"/>
              <a:cs typeface="+mn-cs"/>
            </a:endParaRPr>
          </a:p>
        </p:txBody>
      </p:sp>
    </p:spTree>
    <p:extLst>
      <p:ext uri="{BB962C8B-B14F-4D97-AF65-F5344CB8AC3E}">
        <p14:creationId xmlns:p14="http://schemas.microsoft.com/office/powerpoint/2010/main" val="1107843752"/>
      </p:ext>
    </p:extLst>
  </p:cSld>
  <p:clrMapOvr>
    <a:masterClrMapping/>
  </p:clrMapOvr>
  <p:extLst mod="1">
    <p:ext uri="{DCECCB84-F9BA-43D5-87BE-67443E8EF086}">
      <p15:sldGuideLst xmlns:p15="http://schemas.microsoft.com/office/powerpoint/2012/main">
        <p15:guide id="1" orient="horz" pos="3861" userDrawn="1">
          <p15:clr>
            <a:srgbClr val="FBAE40"/>
          </p15:clr>
        </p15:guide>
        <p15:guide id="2" pos="49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Rectangle 2"/>
          <p:cNvSpPr/>
          <p:nvPr userDrawn="1"/>
        </p:nvSpPr>
        <p:spPr>
          <a:xfrm>
            <a:off x="0" y="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3" y="2262476"/>
            <a:ext cx="8029575"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1.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2.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3.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4.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5. 	Page</a:t>
            </a:r>
            <a:r>
              <a:rPr lang="en-US" sz="1500" baseline="0" dirty="0"/>
              <a:t> title</a:t>
            </a:r>
            <a:endParaRPr lang="en-US" sz="1500" dirty="0"/>
          </a:p>
          <a:p>
            <a:endParaRPr lang="en-US" sz="1500" dirty="0"/>
          </a:p>
        </p:txBody>
      </p:sp>
      <p:sp>
        <p:nvSpPr>
          <p:cNvPr id="6" name="Text Placeholder 5"/>
          <p:cNvSpPr>
            <a:spLocks noGrp="1"/>
          </p:cNvSpPr>
          <p:nvPr>
            <p:ph type="body" sz="quarter" idx="13"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0" y="2763520"/>
            <a:ext cx="9144000" cy="873760"/>
          </a:xfrm>
          <a:prstGeom prst="rect">
            <a:avLst/>
          </a:prstGeom>
        </p:spPr>
        <p:txBody>
          <a:bodyPr/>
          <a:lstStyle>
            <a:lvl1pPr marL="0" indent="0" algn="ctr">
              <a:buNone/>
              <a:defRPr sz="3000" b="1" spc="30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25" name="Text Placeholder 11"/>
          <p:cNvSpPr>
            <a:spLocks noGrp="1"/>
          </p:cNvSpPr>
          <p:nvPr>
            <p:ph type="body" sz="quarter" idx="11" hasCustomPrompt="1"/>
          </p:nvPr>
        </p:nvSpPr>
        <p:spPr>
          <a:xfrm>
            <a:off x="538480" y="1401610"/>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26" name="Text Placeholder 6"/>
          <p:cNvSpPr>
            <a:spLocks noGrp="1"/>
          </p:cNvSpPr>
          <p:nvPr>
            <p:ph type="body" sz="quarter" idx="12" hasCustomPrompt="1"/>
          </p:nvPr>
        </p:nvSpPr>
        <p:spPr>
          <a:xfrm>
            <a:off x="574833" y="2262477"/>
            <a:ext cx="8029575" cy="61280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7" name="Text Placeholder 6"/>
          <p:cNvSpPr>
            <a:spLocks noGrp="1"/>
          </p:cNvSpPr>
          <p:nvPr>
            <p:ph type="body" sz="quarter" idx="13" hasCustomPrompt="1"/>
          </p:nvPr>
        </p:nvSpPr>
        <p:spPr>
          <a:xfrm>
            <a:off x="574833" y="3872666"/>
            <a:ext cx="8029575" cy="149864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8" name="Text Placeholder 11"/>
          <p:cNvSpPr>
            <a:spLocks noGrp="1"/>
          </p:cNvSpPr>
          <p:nvPr>
            <p:ph type="body" sz="quarter" idx="14" hasCustomPrompt="1"/>
          </p:nvPr>
        </p:nvSpPr>
        <p:spPr>
          <a:xfrm>
            <a:off x="538480" y="3356854"/>
            <a:ext cx="8102283" cy="335962"/>
          </a:xfrm>
          <a:prstGeom prst="rect">
            <a:avLst/>
          </a:prstGeom>
        </p:spPr>
        <p:txBody>
          <a:bodyPr/>
          <a:lstStyle>
            <a:lvl1pPr marL="0" indent="0" algn="l">
              <a:buNone/>
              <a:defRPr sz="1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a:t>SUBTITLE</a:t>
            </a:r>
            <a:endParaRPr lang="en-US" dirty="0"/>
          </a:p>
          <a:p>
            <a:pPr lvl="0"/>
            <a:endParaRPr lang="en-US" dirty="0"/>
          </a:p>
        </p:txBody>
      </p:sp>
      <p:sp>
        <p:nvSpPr>
          <p:cNvPr id="10" name="Text Placeholder 5"/>
          <p:cNvSpPr>
            <a:spLocks noGrp="1"/>
          </p:cNvSpPr>
          <p:nvPr>
            <p:ph type="body" sz="quarter" idx="15"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67279208"/>
      </p:ext>
    </p:extLst>
  </p:cSld>
  <p:clrMapOvr>
    <a:masterClrMapping/>
  </p:clrMapOvr>
  <p:extLst mod="1">
    <p:ext uri="{DCECCB84-F9BA-43D5-87BE-67443E8EF086}">
      <p15:sldGuideLst xmlns:p15="http://schemas.microsoft.com/office/powerpoint/2012/main">
        <p15:guide id="1" pos="363" userDrawn="1">
          <p15:clr>
            <a:srgbClr val="FBAE40"/>
          </p15:clr>
        </p15:guide>
        <p15:guide id="2" pos="54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2262475"/>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4"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20" name="Text Placeholder 6"/>
          <p:cNvSpPr>
            <a:spLocks noGrp="1"/>
          </p:cNvSpPr>
          <p:nvPr>
            <p:ph type="body" sz="quarter" idx="13" hasCustomPrompt="1"/>
          </p:nvPr>
        </p:nvSpPr>
        <p:spPr>
          <a:xfrm>
            <a:off x="576263" y="2268776"/>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9" name="Text Placeholder 5"/>
          <p:cNvSpPr>
            <a:spLocks noGrp="1"/>
          </p:cNvSpPr>
          <p:nvPr>
            <p:ph type="body" sz="quarter" idx="14"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 Picture Slide">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2262475"/>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4"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6" name="Picture Placeholder 5"/>
          <p:cNvSpPr>
            <a:spLocks noGrp="1"/>
          </p:cNvSpPr>
          <p:nvPr>
            <p:ph type="pic" sz="quarter" idx="13" hasCustomPrompt="1"/>
          </p:nvPr>
        </p:nvSpPr>
        <p:spPr>
          <a:xfrm>
            <a:off x="576263" y="2262475"/>
            <a:ext cx="4033837" cy="3221037"/>
          </a:xfrm>
          <a:prstGeom prst="rect">
            <a:avLst/>
          </a:prstGeom>
        </p:spPr>
        <p:txBody>
          <a:bodyPr anchor="ctr"/>
          <a:lstStyle>
            <a:lvl1pPr marL="0" indent="0" algn="ctr">
              <a:buNone/>
              <a:defRPr sz="1400" baseline="0">
                <a:latin typeface="Arial" charset="0"/>
                <a:ea typeface="Arial" charset="0"/>
                <a:cs typeface="Arial" charset="0"/>
              </a:defRPr>
            </a:lvl1pPr>
          </a:lstStyle>
          <a:p>
            <a:r>
              <a:rPr lang="en-US" dirty="0"/>
              <a:t>Picture here</a:t>
            </a:r>
          </a:p>
        </p:txBody>
      </p:sp>
      <p:sp>
        <p:nvSpPr>
          <p:cNvPr id="9" name="Text Placeholder 5"/>
          <p:cNvSpPr>
            <a:spLocks noGrp="1"/>
          </p:cNvSpPr>
          <p:nvPr>
            <p:ph type="body" sz="quarter" idx="14"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 conta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659" y="5466080"/>
            <a:ext cx="2223889" cy="1040384"/>
          </a:xfrm>
          <a:prstGeom prst="rect">
            <a:avLst/>
          </a:prstGeom>
        </p:spPr>
      </p:pic>
      <p:sp>
        <p:nvSpPr>
          <p:cNvPr id="6" name="Rectangle 5"/>
          <p:cNvSpPr/>
          <p:nvPr userDrawn="1"/>
        </p:nvSpPr>
        <p:spPr>
          <a:xfrm>
            <a:off x="0" y="0"/>
            <a:ext cx="9144000" cy="513715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5293360" y="5466080"/>
            <a:ext cx="3403600" cy="1015663"/>
          </a:xfrm>
          <a:prstGeom prst="rect">
            <a:avLst/>
          </a:prstGeom>
          <a:noFill/>
        </p:spPr>
        <p:txBody>
          <a:bodyPr wrap="square" rtlCol="0">
            <a:spAutoFit/>
          </a:bodyPr>
          <a:lstStyle/>
          <a:p>
            <a:pPr algn="r">
              <a:lnSpc>
                <a:spcPct val="150000"/>
              </a:lnSpc>
            </a:pPr>
            <a:r>
              <a:rPr lang="en-US" sz="1000" kern="1200" dirty="0">
                <a:solidFill>
                  <a:schemeClr val="tx1"/>
                </a:solidFill>
                <a:effectLst/>
                <a:latin typeface="Arial" charset="0"/>
                <a:ea typeface="ＭＳ Ｐゴシック" charset="-128"/>
                <a:cs typeface="+mn-cs"/>
              </a:rPr>
              <a:t>117 Clarence St, Sydney NSW 2000, Australia</a:t>
            </a:r>
          </a:p>
          <a:p>
            <a:pPr algn="r">
              <a:lnSpc>
                <a:spcPct val="150000"/>
              </a:lnSpc>
            </a:pPr>
            <a:r>
              <a:rPr lang="en-US" sz="1000" kern="1200" dirty="0">
                <a:solidFill>
                  <a:schemeClr val="tx1"/>
                </a:solidFill>
                <a:effectLst/>
                <a:latin typeface="Arial" charset="0"/>
                <a:ea typeface="ＭＳ Ｐゴシック" charset="-128"/>
                <a:cs typeface="+mn-cs"/>
              </a:rPr>
              <a:t>GPO Box 5300, Sydney NSW 2001, Australia</a:t>
            </a:r>
          </a:p>
          <a:p>
            <a:pPr algn="r">
              <a:lnSpc>
                <a:spcPct val="150000"/>
              </a:lnSpc>
            </a:pPr>
            <a:r>
              <a:rPr lang="en-US" sz="1000" kern="1200" dirty="0">
                <a:solidFill>
                  <a:schemeClr val="tx1"/>
                </a:solidFill>
                <a:effectLst/>
                <a:latin typeface="Arial" charset="0"/>
                <a:ea typeface="ＭＳ Ｐゴシック" charset="-128"/>
                <a:cs typeface="+mn-cs"/>
              </a:rPr>
              <a:t>T +61 2 9367 8111 </a:t>
            </a:r>
          </a:p>
          <a:p>
            <a:pPr algn="r">
              <a:lnSpc>
                <a:spcPct val="150000"/>
              </a:lnSpc>
            </a:pPr>
            <a:r>
              <a:rPr lang="en-US" sz="1000" b="1" kern="1200" dirty="0">
                <a:solidFill>
                  <a:srgbClr val="280070"/>
                </a:solidFill>
                <a:effectLst/>
                <a:latin typeface="Arial" charset="0"/>
                <a:ea typeface="ＭＳ Ｐゴシック" charset="-128"/>
                <a:cs typeface="+mn-cs"/>
              </a:rPr>
              <a:t>educationstandards.nsw.edu.au</a:t>
            </a:r>
          </a:p>
        </p:txBody>
      </p:sp>
      <p:sp>
        <p:nvSpPr>
          <p:cNvPr id="10" name="Text Placeholder 9"/>
          <p:cNvSpPr>
            <a:spLocks noGrp="1"/>
          </p:cNvSpPr>
          <p:nvPr>
            <p:ph type="body" sz="quarter" idx="10" hasCustomPrompt="1"/>
          </p:nvPr>
        </p:nvSpPr>
        <p:spPr>
          <a:xfrm>
            <a:off x="766762" y="2265680"/>
            <a:ext cx="7610475" cy="487680"/>
          </a:xfrm>
          <a:prstGeom prst="rect">
            <a:avLst/>
          </a:prstGeom>
        </p:spPr>
        <p:txBody>
          <a:bodyPr/>
          <a:lstStyle>
            <a:lvl1pPr marL="0" indent="0" algn="ctr">
              <a:buNone/>
              <a:defRPr lang="en-US" sz="2000" b="1" kern="1200" spc="300" dirty="0" smtClean="0">
                <a:solidFill>
                  <a:srgbClr val="280070"/>
                </a:solidFill>
                <a:effectLst/>
                <a:latin typeface="Arial" charset="0"/>
                <a:ea typeface="ＭＳ Ｐゴシック" charset="-128"/>
              </a:defRPr>
            </a:lvl1pPr>
          </a:lstStyle>
          <a:p>
            <a:pPr algn="ctr"/>
            <a:r>
              <a:rPr lang="en-US" sz="2000" kern="1200" spc="300" dirty="0">
                <a:solidFill>
                  <a:srgbClr val="280070"/>
                </a:solidFill>
                <a:effectLst/>
                <a:latin typeface="Arial" charset="0"/>
                <a:ea typeface="ＭＳ Ｐゴシック" charset="-128"/>
                <a:cs typeface="+mn-cs"/>
              </a:rPr>
              <a:t>THANK YOU</a:t>
            </a:r>
            <a:endParaRPr lang="en-US" kern="1200" dirty="0">
              <a:solidFill>
                <a:schemeClr val="tx1"/>
              </a:solidFill>
              <a:effectLst/>
              <a:latin typeface="Arial" charset="0"/>
              <a:ea typeface="ＭＳ Ｐゴシック" charset="-128"/>
              <a:cs typeface="+mn-cs"/>
            </a:endParaRPr>
          </a:p>
          <a:p>
            <a:pPr algn="ctr"/>
            <a:endParaRPr lang="en-US" sz="1400" kern="1200" dirty="0">
              <a:solidFill>
                <a:schemeClr val="tx1"/>
              </a:solidFill>
              <a:effectLst/>
              <a:latin typeface="Arial" charset="0"/>
              <a:ea typeface="ＭＳ Ｐゴシック" charset="-128"/>
              <a:cs typeface="+mn-cs"/>
            </a:endParaRPr>
          </a:p>
        </p:txBody>
      </p:sp>
      <p:sp>
        <p:nvSpPr>
          <p:cNvPr id="12" name="Text Placeholder 9"/>
          <p:cNvSpPr>
            <a:spLocks noGrp="1"/>
          </p:cNvSpPr>
          <p:nvPr>
            <p:ph type="body" sz="quarter" idx="11" hasCustomPrompt="1"/>
          </p:nvPr>
        </p:nvSpPr>
        <p:spPr>
          <a:xfrm>
            <a:off x="776922" y="2946400"/>
            <a:ext cx="7610475" cy="1778000"/>
          </a:xfrm>
          <a:prstGeom prst="rect">
            <a:avLst/>
          </a:prstGeom>
        </p:spPr>
        <p:txBody>
          <a:bodyPr/>
          <a:lstStyle>
            <a:lvl1pPr marL="0" indent="0" algn="ctr">
              <a:buNone/>
              <a:defRPr lang="en-US" sz="1600" kern="1200" dirty="0" smtClean="0">
                <a:solidFill>
                  <a:schemeClr val="tx1">
                    <a:lumMod val="50000"/>
                  </a:schemeClr>
                </a:solidFill>
                <a:effectLst/>
                <a:latin typeface="Arial" charset="0"/>
                <a:ea typeface="ＭＳ Ｐゴシック" charset="-128"/>
              </a:defRPr>
            </a:lvl1pPr>
          </a:lstStyle>
          <a:p>
            <a:pPr algn="ctr"/>
            <a:r>
              <a:rPr lang="en-US" sz="1400" kern="1200" dirty="0">
                <a:solidFill>
                  <a:schemeClr val="tx1"/>
                </a:solidFill>
                <a:effectLst/>
                <a:latin typeface="Arial" charset="0"/>
                <a:ea typeface="ＭＳ Ｐゴシック" charset="-128"/>
                <a:cs typeface="+mn-cs"/>
              </a:rPr>
              <a:t>Contact Name</a:t>
            </a:r>
            <a:br>
              <a:rPr lang="en-US" sz="1400" kern="1200" dirty="0">
                <a:solidFill>
                  <a:schemeClr val="tx1"/>
                </a:solidFill>
                <a:effectLst/>
                <a:latin typeface="Arial" charset="0"/>
                <a:ea typeface="ＭＳ Ｐゴシック" charset="-128"/>
                <a:cs typeface="+mn-cs"/>
              </a:rPr>
            </a:br>
            <a:r>
              <a:rPr lang="en-US" sz="1400" kern="1200" dirty="0">
                <a:solidFill>
                  <a:schemeClr val="tx1"/>
                </a:solidFill>
                <a:effectLst/>
                <a:latin typeface="Arial" charset="0"/>
                <a:ea typeface="ＭＳ Ｐゴシック" charset="-128"/>
                <a:cs typeface="+mn-cs"/>
              </a:rPr>
              <a:t>name@nesa.nsw.edu.au</a:t>
            </a:r>
            <a:br>
              <a:rPr lang="en-US" sz="1400" kern="1200" dirty="0">
                <a:solidFill>
                  <a:schemeClr val="tx1"/>
                </a:solidFill>
                <a:effectLst/>
                <a:latin typeface="Arial" charset="0"/>
                <a:ea typeface="ＭＳ Ｐゴシック" charset="-128"/>
                <a:cs typeface="+mn-cs"/>
              </a:rPr>
            </a:br>
            <a:r>
              <a:rPr lang="en-US" sz="1400" kern="1200" dirty="0">
                <a:solidFill>
                  <a:schemeClr val="tx1"/>
                </a:solidFill>
                <a:effectLst/>
                <a:latin typeface="Arial" charset="0"/>
                <a:ea typeface="ＭＳ Ｐゴシック" charset="-128"/>
                <a:cs typeface="+mn-cs"/>
              </a:rPr>
              <a:t>02 9999 9999</a:t>
            </a:r>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755" r:id="rId2"/>
    <p:sldLayoutId id="2147483750" r:id="rId3"/>
    <p:sldLayoutId id="2147483746" r:id="rId4"/>
    <p:sldLayoutId id="2147483754" r:id="rId5"/>
    <p:sldLayoutId id="2147483756" r:id="rId6"/>
    <p:sldLayoutId id="2147483753" r:id="rId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5.gif"/></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5.gi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41680" y="1874629"/>
            <a:ext cx="9144000" cy="833625"/>
          </a:xfrm>
        </p:spPr>
        <p:txBody>
          <a:bodyPr/>
          <a:lstStyle/>
          <a:p>
            <a:r>
              <a:rPr lang="en-US" sz="2800" dirty="0"/>
              <a:t>Year 10 Subject Selection </a:t>
            </a:r>
          </a:p>
          <a:p>
            <a:r>
              <a:rPr lang="en-US" sz="2800" dirty="0"/>
              <a:t>for Stage 6 (Year 11 – 2018)</a:t>
            </a:r>
          </a:p>
        </p:txBody>
      </p:sp>
      <p:sp>
        <p:nvSpPr>
          <p:cNvPr id="3" name="Text Placeholder 2"/>
          <p:cNvSpPr>
            <a:spLocks noGrp="1"/>
          </p:cNvSpPr>
          <p:nvPr>
            <p:ph type="body" sz="quarter" idx="11"/>
          </p:nvPr>
        </p:nvSpPr>
        <p:spPr/>
        <p:txBody>
          <a:bodyPr/>
          <a:lstStyle/>
          <a:p>
            <a:r>
              <a:rPr lang="en-US" sz="2800" dirty="0"/>
              <a:t>Year 10 parent meeting</a:t>
            </a:r>
          </a:p>
          <a:p>
            <a:r>
              <a:rPr lang="en-US" dirty="0"/>
              <a:t>Wednesday 26 July 2017</a:t>
            </a:r>
          </a:p>
        </p:txBody>
      </p:sp>
      <p:pic>
        <p:nvPicPr>
          <p:cNvPr id="5" name="Picture 4">
            <a:extLst>
              <a:ext uri="{FF2B5EF4-FFF2-40B4-BE49-F238E27FC236}">
                <a16:creationId xmlns:a16="http://schemas.microsoft.com/office/drawing/2014/main" id="{82BF1018-F6B5-4215-9F57-BB8EDC982309}"/>
              </a:ext>
            </a:extLst>
          </p:cNvPr>
          <p:cNvPicPr>
            <a:picLocks noChangeAspect="1"/>
          </p:cNvPicPr>
          <p:nvPr/>
        </p:nvPicPr>
        <p:blipFill>
          <a:blip r:embed="rId3"/>
          <a:stretch>
            <a:fillRect/>
          </a:stretch>
        </p:blipFill>
        <p:spPr>
          <a:xfrm>
            <a:off x="7303006" y="815503"/>
            <a:ext cx="1119761" cy="1264557"/>
          </a:xfrm>
          <a:prstGeom prst="rect">
            <a:avLst/>
          </a:prstGeom>
        </p:spPr>
      </p:pic>
      <p:pic>
        <p:nvPicPr>
          <p:cNvPr id="7" name="Picture 6">
            <a:extLst>
              <a:ext uri="{FF2B5EF4-FFF2-40B4-BE49-F238E27FC236}">
                <a16:creationId xmlns:a16="http://schemas.microsoft.com/office/drawing/2014/main" id="{B2BDE3BB-9E1A-4487-8D22-6EFE566B5ABC}"/>
              </a:ext>
            </a:extLst>
          </p:cNvPr>
          <p:cNvPicPr>
            <a:picLocks noChangeAspect="1"/>
          </p:cNvPicPr>
          <p:nvPr/>
        </p:nvPicPr>
        <p:blipFill>
          <a:blip r:embed="rId4"/>
          <a:stretch>
            <a:fillRect/>
          </a:stretch>
        </p:blipFill>
        <p:spPr>
          <a:xfrm>
            <a:off x="7303006" y="5566790"/>
            <a:ext cx="1395987" cy="810770"/>
          </a:xfrm>
          <a:prstGeom prst="rect">
            <a:avLst/>
          </a:prstGeom>
        </p:spPr>
      </p:pic>
    </p:spTree>
    <p:extLst>
      <p:ext uri="{BB962C8B-B14F-4D97-AF65-F5344CB8AC3E}">
        <p14:creationId xmlns:p14="http://schemas.microsoft.com/office/powerpoint/2010/main" val="1050073727"/>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0500" y="1009651"/>
            <a:ext cx="8953500" cy="971550"/>
          </a:xfrm>
        </p:spPr>
        <p:txBody>
          <a:bodyPr/>
          <a:lstStyle/>
          <a:p>
            <a:pPr algn="ctr"/>
            <a:r>
              <a:rPr lang="en-AU" altLang="en-US" sz="28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ADDITIONAL COMPLETION REQUIREMENTS FOR HSC COURSES</a:t>
            </a:r>
          </a:p>
          <a:p>
            <a:endParaRPr lang="en-AU" dirty="0"/>
          </a:p>
        </p:txBody>
      </p:sp>
      <p:sp>
        <p:nvSpPr>
          <p:cNvPr id="3" name="Text Placeholder 2"/>
          <p:cNvSpPr>
            <a:spLocks noGrp="1"/>
          </p:cNvSpPr>
          <p:nvPr>
            <p:ph type="body" sz="quarter" idx="12"/>
          </p:nvPr>
        </p:nvSpPr>
        <p:spPr>
          <a:xfrm>
            <a:off x="190500" y="2171700"/>
            <a:ext cx="8629649" cy="3311814"/>
          </a:xfrm>
        </p:spPr>
        <p:txBody>
          <a:bodyPr/>
          <a:lstStyle/>
          <a:p>
            <a:pPr>
              <a:spcBef>
                <a:spcPts val="1800"/>
              </a:spcBef>
              <a:spcAft>
                <a:spcPts val="600"/>
              </a:spcAft>
              <a:defRPr/>
            </a:pPr>
            <a:r>
              <a:rPr lang="en-AU" altLang="en-US" sz="2400" b="1" dirty="0">
                <a:solidFill>
                  <a:srgbClr val="280070"/>
                </a:solidFill>
                <a:latin typeface="Helvetica" pitchFamily="34" charset="0"/>
                <a:ea typeface="ＭＳ Ｐゴシック" pitchFamily="34" charset="-128"/>
                <a:cs typeface="Helvetica" pitchFamily="34" charset="0"/>
              </a:rPr>
              <a:t>Students must:</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complete HSC assessment tasks that contribute in </a:t>
            </a:r>
            <a:r>
              <a:rPr lang="en-AU" altLang="en-US" sz="2400" b="1" dirty="0">
                <a:solidFill>
                  <a:srgbClr val="280070"/>
                </a:solidFill>
                <a:latin typeface="Helvetica" pitchFamily="34" charset="0"/>
                <a:ea typeface="ＭＳ Ｐゴシック" pitchFamily="34" charset="-128"/>
                <a:cs typeface="Helvetica" pitchFamily="34" charset="0"/>
              </a:rPr>
              <a:t>excess of 50 per cent </a:t>
            </a:r>
            <a:r>
              <a:rPr lang="en-AU" altLang="en-US" sz="2400" dirty="0">
                <a:latin typeface="Helvetica" pitchFamily="34" charset="0"/>
                <a:ea typeface="ＭＳ Ｐゴシック" pitchFamily="34" charset="-128"/>
                <a:cs typeface="Helvetica" pitchFamily="34" charset="0"/>
              </a:rPr>
              <a:t>of available marks in courses where internal assessment marks are submitted, and</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sit for and make a </a:t>
            </a:r>
            <a:r>
              <a:rPr lang="en-AU" altLang="en-US" sz="2400" b="1" dirty="0">
                <a:solidFill>
                  <a:srgbClr val="280070"/>
                </a:solidFill>
                <a:latin typeface="Helvetica" pitchFamily="34" charset="0"/>
                <a:ea typeface="ＭＳ Ｐゴシック" pitchFamily="34" charset="-128"/>
                <a:cs typeface="Helvetica" pitchFamily="34" charset="0"/>
              </a:rPr>
              <a:t>serious attempt </a:t>
            </a:r>
            <a:r>
              <a:rPr lang="en-AU" altLang="en-US" sz="2400" dirty="0">
                <a:latin typeface="Helvetica" pitchFamily="34" charset="0"/>
                <a:ea typeface="ＭＳ Ｐゴシック" pitchFamily="34" charset="-128"/>
                <a:cs typeface="Helvetica" pitchFamily="34" charset="0"/>
              </a:rPr>
              <a:t>at any requisite Higher School Certificate examinations for a course</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have completed the “All my own work” modules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FEA95540-99DA-4632-9B75-A260C3F1A889}"/>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65A66A7D-CA8C-4BA8-BD59-592B17075BF1}"/>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726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4000" dirty="0"/>
              <a:t>HSC Credentials</a:t>
            </a:r>
          </a:p>
        </p:txBody>
      </p:sp>
      <p:pic>
        <p:nvPicPr>
          <p:cNvPr id="3" name="Picture 2">
            <a:extLst>
              <a:ext uri="{FF2B5EF4-FFF2-40B4-BE49-F238E27FC236}">
                <a16:creationId xmlns:a16="http://schemas.microsoft.com/office/drawing/2014/main" id="{85D89B7D-9783-4CA4-B9F1-073A9E79042F}"/>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4" name="Picture 3">
            <a:extLst>
              <a:ext uri="{FF2B5EF4-FFF2-40B4-BE49-F238E27FC236}">
                <a16:creationId xmlns:a16="http://schemas.microsoft.com/office/drawing/2014/main" id="{1AF3E2D5-8324-49BB-960D-C44DC8B9948B}"/>
              </a:ext>
            </a:extLst>
          </p:cNvPr>
          <p:cNvPicPr>
            <a:picLocks noChangeAspect="1"/>
          </p:cNvPicPr>
          <p:nvPr/>
        </p:nvPicPr>
        <p:blipFill>
          <a:blip r:embed="rId4"/>
          <a:stretch>
            <a:fillRect/>
          </a:stretch>
        </p:blipFill>
        <p:spPr>
          <a:xfrm>
            <a:off x="557213" y="5867400"/>
            <a:ext cx="966787" cy="561497"/>
          </a:xfrm>
          <a:prstGeom prst="rect">
            <a:avLst/>
          </a:prstGeom>
        </p:spPr>
      </p:pic>
    </p:spTree>
    <p:extLst>
      <p:ext uri="{BB962C8B-B14F-4D97-AF65-F5344CB8AC3E}">
        <p14:creationId xmlns:p14="http://schemas.microsoft.com/office/powerpoint/2010/main" val="1838673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04901"/>
            <a:ext cx="8102283" cy="609599"/>
          </a:xfrm>
        </p:spPr>
        <p:txBody>
          <a:bodyPr/>
          <a:lstStyle/>
          <a:p>
            <a:pPr algn="ctr"/>
            <a:r>
              <a:rPr lang="en-AU" sz="2800" dirty="0">
                <a:effectLst>
                  <a:outerShdw blurRad="38100" dist="38100" dir="2700000" algn="tl">
                    <a:srgbClr val="000000">
                      <a:alpha val="43137"/>
                    </a:srgbClr>
                  </a:outerShdw>
                </a:effectLst>
              </a:rPr>
              <a:t>Record of School Achievement</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p:nvPr/>
        </p:nvPicPr>
        <p:blipFill rotWithShape="1">
          <a:blip r:embed="rId3"/>
          <a:srcRect r="18680"/>
          <a:stretch/>
        </p:blipFill>
        <p:spPr bwMode="auto">
          <a:xfrm>
            <a:off x="1885950" y="1940560"/>
            <a:ext cx="5353050" cy="4117340"/>
          </a:xfrm>
          <a:prstGeom prst="rect">
            <a:avLst/>
          </a:prstGeom>
          <a:noFill/>
          <a:ln>
            <a:noFill/>
          </a:ln>
          <a:effectLst/>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42FB885-EC88-4BDE-9944-831D9A4E9DE0}"/>
              </a:ext>
            </a:extLst>
          </p:cNvPr>
          <p:cNvPicPr>
            <a:picLocks noChangeAspect="1"/>
          </p:cNvPicPr>
          <p:nvPr/>
        </p:nvPicPr>
        <p:blipFill>
          <a:blip r:embed="rId4"/>
          <a:stretch>
            <a:fillRect/>
          </a:stretch>
        </p:blipFill>
        <p:spPr>
          <a:xfrm>
            <a:off x="8092503" y="5867400"/>
            <a:ext cx="548260" cy="619155"/>
          </a:xfrm>
          <a:prstGeom prst="rect">
            <a:avLst/>
          </a:prstGeom>
        </p:spPr>
      </p:pic>
      <p:pic>
        <p:nvPicPr>
          <p:cNvPr id="7" name="Picture 6">
            <a:extLst>
              <a:ext uri="{FF2B5EF4-FFF2-40B4-BE49-F238E27FC236}">
                <a16:creationId xmlns:a16="http://schemas.microsoft.com/office/drawing/2014/main" id="{5C0F7DA7-8937-4493-BA92-58C86978F6FB}"/>
              </a:ext>
            </a:extLst>
          </p:cNvPr>
          <p:cNvPicPr>
            <a:picLocks noChangeAspect="1"/>
          </p:cNvPicPr>
          <p:nvPr/>
        </p:nvPicPr>
        <p:blipFill>
          <a:blip r:embed="rId5"/>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02440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8480" y="1102286"/>
            <a:ext cx="8102283" cy="558849"/>
          </a:xfrm>
        </p:spPr>
        <p:txBody>
          <a:bodyPr/>
          <a:lstStyle/>
          <a:p>
            <a:pPr algn="ctr"/>
            <a:r>
              <a:rPr lang="en-US" sz="2800" dirty="0">
                <a:effectLst>
                  <a:outerShdw blurRad="38100" dist="38100" dir="2700000" algn="tl">
                    <a:srgbClr val="000000">
                      <a:alpha val="43137"/>
                    </a:srgbClr>
                  </a:outerShdw>
                </a:effectLst>
              </a:rPr>
              <a:t>NSW HSC Testamur</a:t>
            </a:r>
          </a:p>
        </p:txBody>
      </p:sp>
      <p:sp>
        <p:nvSpPr>
          <p:cNvPr id="5" name="Text Placeholder 4"/>
          <p:cNvSpPr>
            <a:spLocks noGrp="1"/>
          </p:cNvSpPr>
          <p:nvPr>
            <p:ph type="body" sz="quarter" idx="14"/>
          </p:nvPr>
        </p:nvSpPr>
        <p:spPr/>
        <p:txBody>
          <a:bodyPr/>
          <a:lstStyle/>
          <a:p>
            <a:r>
              <a:rPr lang="en-US" dirty="0"/>
              <a:t>Year 10 Subject Selection for Stage 6</a:t>
            </a:r>
          </a:p>
          <a:p>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434" y="1661134"/>
            <a:ext cx="3298303" cy="4365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rot="19259961">
            <a:off x="2473297" y="2772843"/>
            <a:ext cx="4047842" cy="1211614"/>
          </a:xfrm>
          <a:prstGeom prst="rect">
            <a:avLst/>
          </a:prstGeom>
        </p:spPr>
        <p:txBody>
          <a:bodyPr wrap="square">
            <a:spAutoFit/>
          </a:bodyPr>
          <a:lstStyle/>
          <a:p>
            <a:pPr algn="ctr">
              <a:lnSpc>
                <a:spcPct val="115000"/>
              </a:lnSpc>
              <a:spcAft>
                <a:spcPts val="1000"/>
              </a:spcAft>
            </a:pPr>
            <a:r>
              <a:rPr lang="en-AU" sz="2800" b="1" dirty="0">
                <a:ln w="10541" cap="flat" cmpd="sng" algn="ctr">
                  <a:solidFill>
                    <a:srgbClr val="7D7D7D"/>
                  </a:solidFill>
                  <a:prstDash val="solid"/>
                  <a:round/>
                </a:ln>
                <a:solidFill>
                  <a:srgbClr val="FF0000"/>
                </a:solidFill>
                <a:latin typeface="Calibri"/>
                <a:ea typeface="Calibri"/>
                <a:cs typeface="Times New Roman"/>
              </a:rPr>
              <a:t>  not final version</a:t>
            </a:r>
          </a:p>
          <a:p>
            <a:pPr algn="ctr">
              <a:lnSpc>
                <a:spcPct val="115000"/>
              </a:lnSpc>
              <a:spcAft>
                <a:spcPts val="1000"/>
              </a:spcAft>
            </a:pPr>
            <a:r>
              <a:rPr lang="en-AU" sz="2800" b="1" dirty="0">
                <a:ln w="10541" cap="flat" cmpd="sng" algn="ctr">
                  <a:solidFill>
                    <a:srgbClr val="7D7D7D"/>
                  </a:solidFill>
                  <a:prstDash val="solid"/>
                  <a:round/>
                </a:ln>
                <a:solidFill>
                  <a:srgbClr val="FF0000"/>
                </a:solidFill>
                <a:latin typeface="Calibri"/>
                <a:ea typeface="Calibri"/>
                <a:cs typeface="Times New Roman"/>
              </a:rPr>
              <a:t>sample only</a:t>
            </a:r>
            <a:endParaRPr lang="en-AU" sz="2800" dirty="0">
              <a:effectLst/>
              <a:latin typeface="Calibri"/>
              <a:ea typeface="Calibri"/>
              <a:cs typeface="Times New Roman"/>
            </a:endParaRPr>
          </a:p>
        </p:txBody>
      </p:sp>
      <p:pic>
        <p:nvPicPr>
          <p:cNvPr id="6" name="Picture 5">
            <a:extLst>
              <a:ext uri="{FF2B5EF4-FFF2-40B4-BE49-F238E27FC236}">
                <a16:creationId xmlns:a16="http://schemas.microsoft.com/office/drawing/2014/main" id="{611873A7-7BBD-471E-A139-8D7B57E89E6D}"/>
              </a:ext>
            </a:extLst>
          </p:cNvPr>
          <p:cNvPicPr>
            <a:picLocks noChangeAspect="1"/>
          </p:cNvPicPr>
          <p:nvPr/>
        </p:nvPicPr>
        <p:blipFill>
          <a:blip r:embed="rId4"/>
          <a:stretch>
            <a:fillRect/>
          </a:stretch>
        </p:blipFill>
        <p:spPr>
          <a:xfrm>
            <a:off x="8092503" y="5867400"/>
            <a:ext cx="548260" cy="619155"/>
          </a:xfrm>
          <a:prstGeom prst="rect">
            <a:avLst/>
          </a:prstGeom>
        </p:spPr>
      </p:pic>
      <p:pic>
        <p:nvPicPr>
          <p:cNvPr id="7" name="Picture 6">
            <a:extLst>
              <a:ext uri="{FF2B5EF4-FFF2-40B4-BE49-F238E27FC236}">
                <a16:creationId xmlns:a16="http://schemas.microsoft.com/office/drawing/2014/main" id="{72CD0624-FC9C-4A7F-8643-4C27E60CF574}"/>
              </a:ext>
            </a:extLst>
          </p:cNvPr>
          <p:cNvPicPr>
            <a:picLocks noChangeAspect="1"/>
          </p:cNvPicPr>
          <p:nvPr/>
        </p:nvPicPr>
        <p:blipFill>
          <a:blip r:embed="rId5"/>
          <a:stretch>
            <a:fillRect/>
          </a:stretch>
        </p:blipFill>
        <p:spPr>
          <a:xfrm>
            <a:off x="428625" y="5925058"/>
            <a:ext cx="966787" cy="561497"/>
          </a:xfrm>
          <a:prstGeom prst="rect">
            <a:avLst/>
          </a:prstGeom>
        </p:spPr>
      </p:pic>
    </p:spTree>
    <p:extLst>
      <p:ext uri="{BB962C8B-B14F-4D97-AF65-F5344CB8AC3E}">
        <p14:creationId xmlns:p14="http://schemas.microsoft.com/office/powerpoint/2010/main" val="897429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5115" y="979457"/>
            <a:ext cx="8102283" cy="558849"/>
          </a:xfrm>
        </p:spPr>
        <p:txBody>
          <a:bodyPr/>
          <a:lstStyle/>
          <a:p>
            <a:r>
              <a:rPr lang="en-AU" sz="2400" dirty="0">
                <a:effectLst>
                  <a:outerShdw blurRad="38100" dist="38100" dir="2700000" algn="tl">
                    <a:srgbClr val="000000">
                      <a:alpha val="43137"/>
                    </a:srgbClr>
                  </a:outerShdw>
                </a:effectLst>
              </a:rPr>
              <a:t>HSC Record of Achievement </a:t>
            </a:r>
          </a:p>
          <a:p>
            <a:endParaRPr lang="en-AU" dirty="0"/>
          </a:p>
        </p:txBody>
      </p:sp>
      <p:sp>
        <p:nvSpPr>
          <p:cNvPr id="3" name="Text Placeholder 2"/>
          <p:cNvSpPr>
            <a:spLocks noGrp="1"/>
          </p:cNvSpPr>
          <p:nvPr>
            <p:ph type="body" sz="quarter" idx="12"/>
          </p:nvPr>
        </p:nvSpPr>
        <p:spPr/>
        <p:txBody>
          <a:bodyPr/>
          <a:lstStyle/>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569" y="2068560"/>
            <a:ext cx="2952392" cy="4072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243" y="2068560"/>
            <a:ext cx="2858029" cy="4072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4" y="2068560"/>
            <a:ext cx="2957148" cy="4072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 Box 4"/>
          <p:cNvSpPr txBox="1">
            <a:spLocks noChangeArrowheads="1"/>
          </p:cNvSpPr>
          <p:nvPr/>
        </p:nvSpPr>
        <p:spPr bwMode="auto">
          <a:xfrm>
            <a:off x="634826" y="1445633"/>
            <a:ext cx="3728681" cy="630942"/>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a:extLst/>
        </p:spPr>
        <p:txBody>
          <a:bodyPr wrap="square">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400" dirty="0">
                <a:latin typeface="Arial Narrow" charset="0"/>
              </a:rPr>
              <a:t>Most  BDC HSC courses listed with Assessment Mark, </a:t>
            </a:r>
          </a:p>
          <a:p>
            <a:pPr>
              <a:spcBef>
                <a:spcPct val="50000"/>
              </a:spcBef>
              <a:defRPr/>
            </a:pPr>
            <a:r>
              <a:rPr lang="en-US" altLang="en-US" sz="1400" dirty="0">
                <a:latin typeface="Arial Narrow" charset="0"/>
              </a:rPr>
              <a:t>Examination Mark, HSC Mark and Performance Band</a:t>
            </a:r>
            <a:endParaRPr lang="en-AU" altLang="en-US" sz="1400" dirty="0">
              <a:latin typeface="Arial Narrow" charset="0"/>
            </a:endParaRPr>
          </a:p>
        </p:txBody>
      </p:sp>
      <p:sp>
        <p:nvSpPr>
          <p:cNvPr id="5" name="Curved Right Arrow 4"/>
          <p:cNvSpPr/>
          <p:nvPr/>
        </p:nvSpPr>
        <p:spPr>
          <a:xfrm>
            <a:off x="114580" y="1880610"/>
            <a:ext cx="520246" cy="763732"/>
          </a:xfrm>
          <a:prstGeom prst="curv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12" name="Text Box 4"/>
          <p:cNvSpPr txBox="1">
            <a:spLocks noChangeArrowheads="1"/>
          </p:cNvSpPr>
          <p:nvPr/>
        </p:nvSpPr>
        <p:spPr bwMode="auto">
          <a:xfrm>
            <a:off x="5005722" y="5175535"/>
            <a:ext cx="1373188" cy="1169551"/>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a:extLst/>
        </p:spPr>
        <p:txBody>
          <a:bodyPr>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400" dirty="0">
                <a:latin typeface="Arial Narrow" charset="0"/>
              </a:rPr>
              <a:t>All Preliminary and Stage 5 courses will be on separate certificates</a:t>
            </a:r>
            <a:endParaRPr lang="en-AU" altLang="en-US" sz="1400" dirty="0">
              <a:latin typeface="Arial Narrow" charset="0"/>
            </a:endParaRPr>
          </a:p>
        </p:txBody>
      </p:sp>
      <p:pic>
        <p:nvPicPr>
          <p:cNvPr id="11" name="Picture 10">
            <a:extLst>
              <a:ext uri="{FF2B5EF4-FFF2-40B4-BE49-F238E27FC236}">
                <a16:creationId xmlns:a16="http://schemas.microsoft.com/office/drawing/2014/main" id="{1635859C-6A22-4D68-A623-69A02517D761}"/>
              </a:ext>
            </a:extLst>
          </p:cNvPr>
          <p:cNvPicPr>
            <a:picLocks noChangeAspect="1"/>
          </p:cNvPicPr>
          <p:nvPr/>
        </p:nvPicPr>
        <p:blipFill>
          <a:blip r:embed="rId6"/>
          <a:stretch>
            <a:fillRect/>
          </a:stretch>
        </p:blipFill>
        <p:spPr>
          <a:xfrm>
            <a:off x="8277389" y="6025829"/>
            <a:ext cx="548260" cy="619155"/>
          </a:xfrm>
          <a:prstGeom prst="rect">
            <a:avLst/>
          </a:prstGeom>
        </p:spPr>
      </p:pic>
      <p:pic>
        <p:nvPicPr>
          <p:cNvPr id="13" name="Picture 12">
            <a:extLst>
              <a:ext uri="{FF2B5EF4-FFF2-40B4-BE49-F238E27FC236}">
                <a16:creationId xmlns:a16="http://schemas.microsoft.com/office/drawing/2014/main" id="{B5B7D369-602A-438E-B350-7E774B771E05}"/>
              </a:ext>
            </a:extLst>
          </p:cNvPr>
          <p:cNvPicPr>
            <a:picLocks noChangeAspect="1"/>
          </p:cNvPicPr>
          <p:nvPr/>
        </p:nvPicPr>
        <p:blipFill>
          <a:blip r:embed="rId7"/>
          <a:stretch>
            <a:fillRect/>
          </a:stretch>
        </p:blipFill>
        <p:spPr>
          <a:xfrm>
            <a:off x="374703" y="6064337"/>
            <a:ext cx="966787" cy="561497"/>
          </a:xfrm>
          <a:prstGeom prst="rect">
            <a:avLst/>
          </a:prstGeom>
        </p:spPr>
      </p:pic>
    </p:spTree>
    <p:extLst>
      <p:ext uri="{BB962C8B-B14F-4D97-AF65-F5344CB8AC3E}">
        <p14:creationId xmlns:p14="http://schemas.microsoft.com/office/powerpoint/2010/main" val="3421408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dirty="0"/>
          </a:p>
        </p:txBody>
      </p:sp>
      <p:sp>
        <p:nvSpPr>
          <p:cNvPr id="3" name="Text Placeholder 2"/>
          <p:cNvSpPr>
            <a:spLocks noGrp="1"/>
          </p:cNvSpPr>
          <p:nvPr>
            <p:ph type="body" sz="quarter" idx="12"/>
          </p:nvPr>
        </p:nvSpPr>
        <p:spPr/>
        <p:txBody>
          <a:bodyPr/>
          <a:lstStyle/>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2192"/>
            <a:ext cx="3357349" cy="48862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956" y="832191"/>
            <a:ext cx="3111633" cy="48862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996" y="832192"/>
            <a:ext cx="3090172" cy="48862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a:extLst>
              <a:ext uri="{FF2B5EF4-FFF2-40B4-BE49-F238E27FC236}">
                <a16:creationId xmlns:a16="http://schemas.microsoft.com/office/drawing/2014/main" id="{571CC98F-FD68-4844-8971-3C13DDB5618E}"/>
              </a:ext>
            </a:extLst>
          </p:cNvPr>
          <p:cNvPicPr>
            <a:picLocks noChangeAspect="1"/>
          </p:cNvPicPr>
          <p:nvPr/>
        </p:nvPicPr>
        <p:blipFill>
          <a:blip r:embed="rId6"/>
          <a:stretch>
            <a:fillRect/>
          </a:stretch>
        </p:blipFill>
        <p:spPr>
          <a:xfrm>
            <a:off x="8092503" y="5867400"/>
            <a:ext cx="548260" cy="619155"/>
          </a:xfrm>
          <a:prstGeom prst="rect">
            <a:avLst/>
          </a:prstGeom>
        </p:spPr>
      </p:pic>
      <p:pic>
        <p:nvPicPr>
          <p:cNvPr id="9" name="Picture 8">
            <a:extLst>
              <a:ext uri="{FF2B5EF4-FFF2-40B4-BE49-F238E27FC236}">
                <a16:creationId xmlns:a16="http://schemas.microsoft.com/office/drawing/2014/main" id="{C172D87F-8D08-49DA-9F4A-D8B1105B93A1}"/>
              </a:ext>
            </a:extLst>
          </p:cNvPr>
          <p:cNvPicPr>
            <a:picLocks noChangeAspect="1"/>
          </p:cNvPicPr>
          <p:nvPr/>
        </p:nvPicPr>
        <p:blipFill>
          <a:blip r:embed="rId7"/>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05318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3600" dirty="0"/>
              <a:t>HSC Marks</a:t>
            </a:r>
          </a:p>
        </p:txBody>
      </p:sp>
      <p:pic>
        <p:nvPicPr>
          <p:cNvPr id="3" name="Picture 2">
            <a:extLst>
              <a:ext uri="{FF2B5EF4-FFF2-40B4-BE49-F238E27FC236}">
                <a16:creationId xmlns:a16="http://schemas.microsoft.com/office/drawing/2014/main" id="{E021AC27-81C6-4231-8E60-20F921E95258}"/>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4" name="Picture 3">
            <a:extLst>
              <a:ext uri="{FF2B5EF4-FFF2-40B4-BE49-F238E27FC236}">
                <a16:creationId xmlns:a16="http://schemas.microsoft.com/office/drawing/2014/main" id="{8F8E7553-35F0-47B7-A740-F11572B10961}"/>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420788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sz="2800" dirty="0">
                <a:effectLst>
                  <a:outerShdw blurRad="38100" dist="38100" dir="2700000" algn="tl">
                    <a:srgbClr val="000000">
                      <a:alpha val="43137"/>
                    </a:srgbClr>
                  </a:outerShdw>
                </a:effectLst>
              </a:rPr>
              <a:t>How is the HSC Mark Determined?</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030" y="2028824"/>
            <a:ext cx="6558330" cy="4146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6623C4DB-E953-4E9E-9716-45703A58A8ED}"/>
              </a:ext>
            </a:extLst>
          </p:cNvPr>
          <p:cNvPicPr>
            <a:picLocks noChangeAspect="1"/>
          </p:cNvPicPr>
          <p:nvPr/>
        </p:nvPicPr>
        <p:blipFill>
          <a:blip r:embed="rId4"/>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11FF90CA-83E5-46AD-9207-BB39DB904307}"/>
              </a:ext>
            </a:extLst>
          </p:cNvPr>
          <p:cNvPicPr>
            <a:picLocks noChangeAspect="1"/>
          </p:cNvPicPr>
          <p:nvPr/>
        </p:nvPicPr>
        <p:blipFill>
          <a:blip r:embed="rId5"/>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673707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520" y="2763520"/>
            <a:ext cx="8930640" cy="1320800"/>
          </a:xfrm>
        </p:spPr>
        <p:txBody>
          <a:bodyPr/>
          <a:lstStyle/>
          <a:p>
            <a:r>
              <a:rPr lang="en-AU" sz="3600" dirty="0"/>
              <a:t>Australian Tertiary Admission Rank</a:t>
            </a:r>
          </a:p>
        </p:txBody>
      </p:sp>
      <p:pic>
        <p:nvPicPr>
          <p:cNvPr id="3" name="Picture 2">
            <a:extLst>
              <a:ext uri="{FF2B5EF4-FFF2-40B4-BE49-F238E27FC236}">
                <a16:creationId xmlns:a16="http://schemas.microsoft.com/office/drawing/2014/main" id="{D9196A6D-B076-4BF1-BD08-5C7146B89D0A}"/>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4" name="Picture 3">
            <a:extLst>
              <a:ext uri="{FF2B5EF4-FFF2-40B4-BE49-F238E27FC236}">
                <a16:creationId xmlns:a16="http://schemas.microsoft.com/office/drawing/2014/main" id="{5D3C4EF2-19AF-49D2-BBBC-47AA20EA657C}"/>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439690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sz="2800" dirty="0">
                <a:effectLst>
                  <a:outerShdw blurRad="38100" dist="38100" dir="2700000" algn="tl">
                    <a:srgbClr val="000000">
                      <a:alpha val="43137"/>
                    </a:srgbClr>
                  </a:outerShdw>
                </a:effectLst>
              </a:rPr>
              <a:t>Australian Tertiary Admission Rank</a:t>
            </a:r>
          </a:p>
        </p:txBody>
      </p:sp>
      <p:sp>
        <p:nvSpPr>
          <p:cNvPr id="3" name="Text Placeholder 2"/>
          <p:cNvSpPr>
            <a:spLocks noGrp="1"/>
          </p:cNvSpPr>
          <p:nvPr>
            <p:ph type="body" sz="quarter" idx="12"/>
          </p:nvPr>
        </p:nvSpPr>
        <p:spPr/>
        <p:txBody>
          <a:bodyPr/>
          <a:lstStyle/>
          <a:p>
            <a:pPr>
              <a:spcBef>
                <a:spcPts val="1800"/>
              </a:spcBef>
              <a:spcAft>
                <a:spcPts val="600"/>
              </a:spcAft>
              <a:defRPr/>
            </a:pPr>
            <a:r>
              <a:rPr lang="en-AU" altLang="en-US" sz="2400" b="1" dirty="0">
                <a:solidFill>
                  <a:srgbClr val="280070"/>
                </a:solidFill>
                <a:latin typeface="Helvetica" pitchFamily="34" charset="0"/>
                <a:ea typeface="ＭＳ Ｐゴシック" pitchFamily="34" charset="-128"/>
                <a:cs typeface="Helvetica" pitchFamily="34" charset="0"/>
              </a:rPr>
              <a:t>The Australian Tertiary Admission Rank (ATAR):</a:t>
            </a:r>
          </a:p>
          <a:p>
            <a:pPr marL="863600" lvl="2" indent="-342900">
              <a:spcBef>
                <a:spcPts val="600"/>
              </a:spcBef>
              <a:spcAft>
                <a:spcPts val="600"/>
              </a:spcAft>
              <a:buFont typeface="Arial" panose="020B0604020202020204" pitchFamily="34" charset="0"/>
              <a:buChar char="•"/>
              <a:defRPr/>
            </a:pPr>
            <a:r>
              <a:rPr lang="en-GB" altLang="en-US" dirty="0">
                <a:latin typeface="Helvetica" pitchFamily="34" charset="0"/>
                <a:ea typeface="ＭＳ Ｐゴシック" pitchFamily="34" charset="-128"/>
                <a:cs typeface="Helvetica" pitchFamily="34" charset="0"/>
              </a:rPr>
              <a:t>is for students wishing to gain a place at a university</a:t>
            </a:r>
          </a:p>
          <a:p>
            <a:pPr marL="863600" lvl="2" indent="-342900">
              <a:spcBef>
                <a:spcPts val="600"/>
              </a:spcBef>
              <a:spcAft>
                <a:spcPts val="600"/>
              </a:spcAft>
              <a:buFont typeface="Arial" panose="020B0604020202020204" pitchFamily="34" charset="0"/>
              <a:buChar char="•"/>
              <a:defRPr/>
            </a:pPr>
            <a:r>
              <a:rPr lang="en-GB" altLang="en-US" dirty="0">
                <a:latin typeface="Helvetica" pitchFamily="34" charset="0"/>
                <a:ea typeface="ＭＳ Ｐゴシック" pitchFamily="34" charset="-128"/>
                <a:cs typeface="Helvetica" pitchFamily="34" charset="0"/>
              </a:rPr>
              <a:t>is a rank </a:t>
            </a:r>
            <a:r>
              <a:rPr lang="en-GB" altLang="en-US" b="1" dirty="0">
                <a:solidFill>
                  <a:srgbClr val="280070"/>
                </a:solidFill>
                <a:latin typeface="Helvetica" pitchFamily="34" charset="0"/>
                <a:ea typeface="ＭＳ Ｐゴシック" pitchFamily="34" charset="-128"/>
                <a:cs typeface="Helvetica" pitchFamily="34" charset="0"/>
              </a:rPr>
              <a:t>NOT</a:t>
            </a:r>
            <a:r>
              <a:rPr lang="en-GB" altLang="en-US" dirty="0">
                <a:solidFill>
                  <a:srgbClr val="280070"/>
                </a:solidFill>
                <a:latin typeface="Helvetica" pitchFamily="34" charset="0"/>
                <a:ea typeface="ＭＳ Ｐゴシック" pitchFamily="34" charset="-128"/>
                <a:cs typeface="Helvetica" pitchFamily="34" charset="0"/>
              </a:rPr>
              <a:t> </a:t>
            </a:r>
            <a:r>
              <a:rPr lang="en-GB" altLang="en-US" dirty="0">
                <a:latin typeface="Helvetica" pitchFamily="34" charset="0"/>
                <a:ea typeface="ＭＳ Ｐゴシック" pitchFamily="34" charset="-128"/>
                <a:cs typeface="Helvetica" pitchFamily="34" charset="0"/>
              </a:rPr>
              <a:t>a mark</a:t>
            </a:r>
          </a:p>
          <a:p>
            <a:pPr marL="863600" lvl="2" indent="-342900">
              <a:spcBef>
                <a:spcPts val="600"/>
              </a:spcBef>
              <a:spcAft>
                <a:spcPts val="600"/>
              </a:spcAft>
              <a:buFont typeface="Arial" panose="020B0604020202020204" pitchFamily="34" charset="0"/>
              <a:buChar char="•"/>
              <a:defRPr/>
            </a:pPr>
            <a:r>
              <a:rPr lang="en-GB" altLang="en-US" dirty="0">
                <a:latin typeface="Helvetica" pitchFamily="34" charset="0"/>
                <a:ea typeface="ＭＳ Ｐゴシック" pitchFamily="34" charset="-128"/>
                <a:cs typeface="Helvetica" pitchFamily="34" charset="0"/>
              </a:rPr>
              <a:t>provides information about how a student performs overall in relation to other students </a:t>
            </a:r>
          </a:p>
        </p:txBody>
      </p:sp>
      <p:sp>
        <p:nvSpPr>
          <p:cNvPr id="4" name="Text Placeholder 3"/>
          <p:cNvSpPr>
            <a:spLocks noGrp="1"/>
          </p:cNvSpPr>
          <p:nvPr>
            <p:ph type="body" sz="quarter" idx="13"/>
          </p:nvPr>
        </p:nvSpPr>
        <p:spPr/>
        <p:txBody>
          <a:bodyPr/>
          <a:lstStyle/>
          <a:p>
            <a:r>
              <a:rPr lang="en-US" dirty="0"/>
              <a:t>Year 10 Subject Selection for Stage 6</a:t>
            </a:r>
          </a:p>
        </p:txBody>
      </p:sp>
      <p:pic>
        <p:nvPicPr>
          <p:cNvPr id="5" name="Picture 4">
            <a:extLst>
              <a:ext uri="{FF2B5EF4-FFF2-40B4-BE49-F238E27FC236}">
                <a16:creationId xmlns:a16="http://schemas.microsoft.com/office/drawing/2014/main" id="{BF748CA0-5E71-476E-BFBB-334254FCC6EE}"/>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3CF3F6D9-F528-4E1C-9E08-FC946D6E2BDD}"/>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0683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36321"/>
            <a:ext cx="8102283" cy="594359"/>
          </a:xfrm>
        </p:spPr>
        <p:txBody>
          <a:bodyPr/>
          <a:lstStyle/>
          <a:p>
            <a:pPr algn="ctr"/>
            <a:r>
              <a:rPr lang="en-US" altLang="en-US" sz="2800" dirty="0">
                <a:effectLst>
                  <a:outerShdw blurRad="38100" dist="38100" dir="2700000" algn="tl">
                    <a:srgbClr val="C0C0C0"/>
                  </a:outerShdw>
                </a:effectLst>
                <a:cs typeface="Arial" pitchFamily="34" charset="0"/>
              </a:rPr>
              <a:t>Course Selection Considerations</a:t>
            </a:r>
            <a:endParaRPr lang="en-AU" sz="2800" dirty="0"/>
          </a:p>
        </p:txBody>
      </p:sp>
      <p:sp>
        <p:nvSpPr>
          <p:cNvPr id="3" name="Text Placeholder 2"/>
          <p:cNvSpPr>
            <a:spLocks noGrp="1"/>
          </p:cNvSpPr>
          <p:nvPr>
            <p:ph type="body" sz="quarter" idx="12"/>
          </p:nvPr>
        </p:nvSpPr>
        <p:spPr>
          <a:xfrm>
            <a:off x="574833" y="1630680"/>
            <a:ext cx="8029575" cy="4236720"/>
          </a:xfrm>
        </p:spPr>
        <p:txBody>
          <a:bodyPr/>
          <a:lstStyle/>
          <a:p>
            <a:pPr marL="1257300" lvl="2" indent="-342900">
              <a:lnSpc>
                <a:spcPct val="150000"/>
              </a:lnSpc>
              <a:spcAft>
                <a:spcPts val="600"/>
              </a:spcAft>
              <a:buFont typeface="Arial" panose="020B0604020202020204" pitchFamily="34" charset="0"/>
              <a:buChar char="•"/>
            </a:pPr>
            <a:r>
              <a:rPr lang="en-US" altLang="en-US" sz="2200" dirty="0">
                <a:latin typeface="Helvetica" charset="0"/>
              </a:rPr>
              <a:t>Abilities </a:t>
            </a:r>
          </a:p>
          <a:p>
            <a:pPr marL="1257300" lvl="2" indent="-342900">
              <a:lnSpc>
                <a:spcPct val="150000"/>
              </a:lnSpc>
              <a:spcAft>
                <a:spcPts val="600"/>
              </a:spcAft>
              <a:buFont typeface="Arial" panose="020B0604020202020204" pitchFamily="34" charset="0"/>
              <a:buChar char="•"/>
            </a:pPr>
            <a:r>
              <a:rPr lang="en-US" altLang="en-US" sz="2200" dirty="0">
                <a:latin typeface="Helvetica" charset="0"/>
              </a:rPr>
              <a:t>Interests/Motivation</a:t>
            </a:r>
          </a:p>
          <a:p>
            <a:pPr marL="1257300" lvl="2" indent="-342900">
              <a:lnSpc>
                <a:spcPct val="150000"/>
              </a:lnSpc>
              <a:spcAft>
                <a:spcPts val="600"/>
              </a:spcAft>
              <a:buFont typeface="Arial" panose="020B0604020202020204" pitchFamily="34" charset="0"/>
              <a:buChar char="•"/>
            </a:pPr>
            <a:r>
              <a:rPr lang="en-US" altLang="en-US" sz="2200" dirty="0">
                <a:latin typeface="Helvetica" charset="0"/>
              </a:rPr>
              <a:t>Career aspirations and needs</a:t>
            </a:r>
          </a:p>
          <a:p>
            <a:pPr marL="1257300" lvl="2" indent="-342900">
              <a:lnSpc>
                <a:spcPct val="150000"/>
              </a:lnSpc>
              <a:spcAft>
                <a:spcPts val="600"/>
              </a:spcAft>
              <a:buFont typeface="Arial" panose="020B0604020202020204" pitchFamily="34" charset="0"/>
              <a:buChar char="•"/>
            </a:pPr>
            <a:r>
              <a:rPr lang="en-AU" altLang="en-US" sz="2200" dirty="0">
                <a:latin typeface="Helvetica" charset="0"/>
              </a:rPr>
              <a:t>Syllabus requirements - Practical/Major work components </a:t>
            </a:r>
          </a:p>
          <a:p>
            <a:pPr marL="1257300" lvl="2" indent="-342900">
              <a:lnSpc>
                <a:spcPct val="150000"/>
              </a:lnSpc>
              <a:spcAft>
                <a:spcPts val="600"/>
              </a:spcAft>
              <a:buFont typeface="Arial" panose="020B0604020202020204" pitchFamily="34" charset="0"/>
              <a:buChar char="•"/>
            </a:pPr>
            <a:r>
              <a:rPr lang="en-AU" altLang="en-US" sz="2200" dirty="0">
                <a:latin typeface="Helvetica" charset="0"/>
              </a:rPr>
              <a:t>Subject combinations</a:t>
            </a:r>
          </a:p>
          <a:p>
            <a:pPr marL="1257300" lvl="2" indent="-342900">
              <a:lnSpc>
                <a:spcPct val="150000"/>
              </a:lnSpc>
              <a:spcAft>
                <a:spcPts val="600"/>
              </a:spcAft>
              <a:buFont typeface="Arial" panose="020B0604020202020204" pitchFamily="34" charset="0"/>
              <a:buChar char="•"/>
            </a:pPr>
            <a:r>
              <a:rPr lang="en-AU" altLang="en-US" sz="2200" dirty="0">
                <a:latin typeface="Helvetica" charset="0"/>
              </a:rPr>
              <a:t>Other commitments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6" name="Picture 5">
            <a:extLst>
              <a:ext uri="{FF2B5EF4-FFF2-40B4-BE49-F238E27FC236}">
                <a16:creationId xmlns:a16="http://schemas.microsoft.com/office/drawing/2014/main" id="{527F2AD6-4F30-4488-BE53-EE4CCE09D696}"/>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7" name="Picture 6">
            <a:extLst>
              <a:ext uri="{FF2B5EF4-FFF2-40B4-BE49-F238E27FC236}">
                <a16:creationId xmlns:a16="http://schemas.microsoft.com/office/drawing/2014/main" id="{6EE0D165-E00B-49B3-AB93-97119FC64E5F}"/>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39035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2020569"/>
            <a:ext cx="9144000" cy="2065656"/>
          </a:xfrm>
        </p:spPr>
        <p:txBody>
          <a:bodyPr/>
          <a:lstStyle/>
          <a:p>
            <a:r>
              <a:rPr lang="en-US" altLang="en-US" sz="3600" dirty="0">
                <a:ea typeface="Geneva" charset="0"/>
                <a:cs typeface="Geneva" charset="0"/>
              </a:rPr>
              <a:t>Key Features of Courses </a:t>
            </a:r>
          </a:p>
          <a:p>
            <a:r>
              <a:rPr lang="en-US" altLang="en-US" sz="3600" b="0" dirty="0">
                <a:ea typeface="Geneva" charset="0"/>
                <a:cs typeface="Geneva" charset="0"/>
              </a:rPr>
              <a:t>offered at </a:t>
            </a:r>
          </a:p>
          <a:p>
            <a:r>
              <a:rPr lang="en-US" altLang="en-US" sz="3600" b="0" dirty="0">
                <a:ea typeface="Geneva" charset="0"/>
                <a:cs typeface="Geneva" charset="0"/>
              </a:rPr>
              <a:t>Liverpool Girls’ High School</a:t>
            </a:r>
            <a:endParaRPr lang="en-AU" sz="3600" b="0" dirty="0"/>
          </a:p>
        </p:txBody>
      </p:sp>
      <p:pic>
        <p:nvPicPr>
          <p:cNvPr id="3" name="Picture 2">
            <a:extLst>
              <a:ext uri="{FF2B5EF4-FFF2-40B4-BE49-F238E27FC236}">
                <a16:creationId xmlns:a16="http://schemas.microsoft.com/office/drawing/2014/main" id="{68B77E40-1BAF-415E-98AE-8423967C1071}"/>
              </a:ext>
            </a:extLst>
          </p:cNvPr>
          <p:cNvPicPr>
            <a:picLocks noChangeAspect="1"/>
          </p:cNvPicPr>
          <p:nvPr/>
        </p:nvPicPr>
        <p:blipFill>
          <a:blip r:embed="rId3"/>
          <a:stretch>
            <a:fillRect/>
          </a:stretch>
        </p:blipFill>
        <p:spPr>
          <a:xfrm>
            <a:off x="7743825" y="5473634"/>
            <a:ext cx="896938" cy="1012921"/>
          </a:xfrm>
          <a:prstGeom prst="rect">
            <a:avLst/>
          </a:prstGeom>
        </p:spPr>
      </p:pic>
      <p:pic>
        <p:nvPicPr>
          <p:cNvPr id="4" name="Picture 3">
            <a:extLst>
              <a:ext uri="{FF2B5EF4-FFF2-40B4-BE49-F238E27FC236}">
                <a16:creationId xmlns:a16="http://schemas.microsoft.com/office/drawing/2014/main" id="{459827EC-CBFC-45AD-A86D-461ACE9C3C44}"/>
              </a:ext>
            </a:extLst>
          </p:cNvPr>
          <p:cNvPicPr>
            <a:picLocks noChangeAspect="1"/>
          </p:cNvPicPr>
          <p:nvPr/>
        </p:nvPicPr>
        <p:blipFill>
          <a:blip r:embed="rId4"/>
          <a:stretch>
            <a:fillRect/>
          </a:stretch>
        </p:blipFill>
        <p:spPr>
          <a:xfrm>
            <a:off x="428625" y="5729288"/>
            <a:ext cx="1303864" cy="757267"/>
          </a:xfrm>
          <a:prstGeom prst="rect">
            <a:avLst/>
          </a:prstGeom>
        </p:spPr>
      </p:pic>
    </p:spTree>
    <p:extLst>
      <p:ext uri="{BB962C8B-B14F-4D97-AF65-F5344CB8AC3E}">
        <p14:creationId xmlns:p14="http://schemas.microsoft.com/office/powerpoint/2010/main" val="2821225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5ECCC-9DA8-43EE-B7A2-CC2C7ABCEDD9}"/>
              </a:ext>
            </a:extLst>
          </p:cNvPr>
          <p:cNvSpPr>
            <a:spLocks noGrp="1"/>
          </p:cNvSpPr>
          <p:nvPr>
            <p:ph type="body" sz="quarter" idx="11"/>
          </p:nvPr>
        </p:nvSpPr>
        <p:spPr/>
        <p:txBody>
          <a:bodyPr/>
          <a:lstStyle/>
          <a:p>
            <a:r>
              <a:rPr lang="en-AU" sz="2800" dirty="0">
                <a:effectLst>
                  <a:outerShdw blurRad="38100" dist="38100" dir="2700000" algn="tl">
                    <a:srgbClr val="000000">
                      <a:alpha val="43137"/>
                    </a:srgbClr>
                  </a:outerShdw>
                </a:effectLst>
              </a:rPr>
              <a:t>Creative and Performing Arts (CAPA)</a:t>
            </a:r>
            <a:endParaRPr lang="en-US" sz="28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951A0391-2F75-4EE8-9D83-E12B0F759998}"/>
              </a:ext>
            </a:extLst>
          </p:cNvPr>
          <p:cNvSpPr>
            <a:spLocks noGrp="1"/>
          </p:cNvSpPr>
          <p:nvPr>
            <p:ph type="body" sz="quarter" idx="12"/>
          </p:nvPr>
        </p:nvSpPr>
        <p:spPr>
          <a:xfrm>
            <a:off x="574833" y="2262476"/>
            <a:ext cx="8029575" cy="3752562"/>
          </a:xfrm>
        </p:spPr>
        <p:txBody>
          <a:bodyPr/>
          <a:lstStyle/>
          <a:p>
            <a:r>
              <a:rPr lang="en-AU" sz="2400" b="1" dirty="0">
                <a:solidFill>
                  <a:srgbClr val="0070C0"/>
                </a:solidFill>
              </a:rPr>
              <a:t>Music 1 </a:t>
            </a:r>
            <a:r>
              <a:rPr lang="en-AU" sz="2000" dirty="0">
                <a:solidFill>
                  <a:srgbClr val="00B050"/>
                </a:solidFill>
              </a:rPr>
              <a:t>(Cat A)</a:t>
            </a:r>
          </a:p>
          <a:p>
            <a:endParaRPr lang="en-AU" dirty="0"/>
          </a:p>
          <a:p>
            <a:pPr marL="285750" indent="-285750">
              <a:lnSpc>
                <a:spcPct val="150000"/>
              </a:lnSpc>
              <a:buFont typeface="Wingdings" panose="05000000000000000000" pitchFamily="2" charset="2"/>
              <a:buChar char="§"/>
            </a:pPr>
            <a:r>
              <a:rPr lang="en-AU" sz="2000" dirty="0"/>
              <a:t>In the Year 11 and Year 12 courses, students will study the concepts of music through the learning experiences of performance, composition, musicology and aural within the context of a range of styles, periods and genres. </a:t>
            </a:r>
            <a:endParaRPr lang="en-US" sz="2000" dirty="0"/>
          </a:p>
          <a:p>
            <a:pPr marL="285750" indent="-285750">
              <a:lnSpc>
                <a:spcPct val="150000"/>
              </a:lnSpc>
              <a:buFont typeface="Wingdings" panose="05000000000000000000" pitchFamily="2" charset="2"/>
              <a:buChar char="§"/>
            </a:pPr>
            <a:r>
              <a:rPr lang="en-AU" sz="2000" dirty="0"/>
              <a:t>Performance is a mandatory requirement for the Stage 6 Music 1 course.</a:t>
            </a:r>
            <a:endParaRPr lang="en-US" sz="2000" dirty="0"/>
          </a:p>
          <a:p>
            <a:endParaRPr lang="en-US" dirty="0"/>
          </a:p>
        </p:txBody>
      </p:sp>
      <p:sp>
        <p:nvSpPr>
          <p:cNvPr id="4" name="Text Placeholder 3">
            <a:extLst>
              <a:ext uri="{FF2B5EF4-FFF2-40B4-BE49-F238E27FC236}">
                <a16:creationId xmlns:a16="http://schemas.microsoft.com/office/drawing/2014/main" id="{C74FA453-53AE-4134-A21C-1A40D213E413}"/>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ECFA4A6C-CD5B-40EB-83B3-740E707F889F}"/>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08DF9C9A-37AD-401D-B015-1C5F49EBCF61}"/>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5348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90FAC6-0101-437D-AC72-D0AC018C1B86}"/>
              </a:ext>
            </a:extLst>
          </p:cNvPr>
          <p:cNvSpPr>
            <a:spLocks noGrp="1"/>
          </p:cNvSpPr>
          <p:nvPr>
            <p:ph type="body" sz="quarter" idx="12"/>
          </p:nvPr>
        </p:nvSpPr>
        <p:spPr>
          <a:xfrm>
            <a:off x="574833" y="1648112"/>
            <a:ext cx="8029575" cy="4381213"/>
          </a:xfrm>
        </p:spPr>
        <p:txBody>
          <a:bodyPr/>
          <a:lstStyle/>
          <a:p>
            <a:r>
              <a:rPr lang="en-AU" b="1" dirty="0"/>
              <a:t>COURSE CONTENT </a:t>
            </a:r>
            <a:endParaRPr lang="en-US" dirty="0"/>
          </a:p>
          <a:p>
            <a:r>
              <a:rPr lang="en-AU" dirty="0"/>
              <a:t> </a:t>
            </a:r>
            <a:endParaRPr lang="en-US" dirty="0"/>
          </a:p>
          <a:p>
            <a:r>
              <a:rPr lang="en-AU" dirty="0"/>
              <a:t>Students will study three topics in each year of the course. </a:t>
            </a:r>
            <a:endParaRPr lang="en-US" dirty="0"/>
          </a:p>
          <a:p>
            <a:r>
              <a:rPr lang="en-AU" dirty="0"/>
              <a:t> </a:t>
            </a:r>
            <a:endParaRPr lang="en-US" dirty="0"/>
          </a:p>
          <a:p>
            <a:r>
              <a:rPr lang="en-AU" dirty="0"/>
              <a:t>Topics studied include:</a:t>
            </a:r>
            <a:endParaRPr lang="en-US" dirty="0"/>
          </a:p>
          <a:p>
            <a:r>
              <a:rPr lang="en-AU" dirty="0"/>
              <a:t> </a:t>
            </a:r>
            <a:endParaRPr lang="en-US" dirty="0"/>
          </a:p>
          <a:p>
            <a:pPr marL="742950" lvl="1" indent="-285750">
              <a:buFont typeface="Wingdings" panose="05000000000000000000" pitchFamily="2" charset="2"/>
              <a:buChar char="§"/>
            </a:pPr>
            <a:r>
              <a:rPr lang="en-AU" sz="2000" dirty="0"/>
              <a:t>Music for Small Ensembles; </a:t>
            </a:r>
            <a:endParaRPr lang="en-US" sz="2000" dirty="0"/>
          </a:p>
          <a:p>
            <a:pPr marL="742950" lvl="1" indent="-285750">
              <a:buFont typeface="Wingdings" panose="05000000000000000000" pitchFamily="2" charset="2"/>
              <a:buChar char="§"/>
            </a:pPr>
            <a:r>
              <a:rPr lang="en-AU" sz="2000" dirty="0"/>
              <a:t>Rock Music; </a:t>
            </a:r>
            <a:endParaRPr lang="en-US" sz="2000" dirty="0"/>
          </a:p>
          <a:p>
            <a:pPr marL="742950" lvl="1" indent="-285750">
              <a:buFont typeface="Wingdings" panose="05000000000000000000" pitchFamily="2" charset="2"/>
              <a:buChar char="§"/>
            </a:pPr>
            <a:r>
              <a:rPr lang="en-AU" sz="2000" dirty="0"/>
              <a:t>Music for Multimedia; </a:t>
            </a:r>
            <a:endParaRPr lang="en-US" sz="2000" dirty="0"/>
          </a:p>
          <a:p>
            <a:pPr marL="742950" lvl="1" indent="-285750">
              <a:buFont typeface="Wingdings" panose="05000000000000000000" pitchFamily="2" charset="2"/>
              <a:buChar char="§"/>
            </a:pPr>
            <a:r>
              <a:rPr lang="en-AU" sz="2000" dirty="0"/>
              <a:t>Film and TV; </a:t>
            </a:r>
            <a:endParaRPr lang="en-US" sz="2000" dirty="0"/>
          </a:p>
          <a:p>
            <a:pPr marL="742950" lvl="1" indent="-285750">
              <a:buFont typeface="Wingdings" panose="05000000000000000000" pitchFamily="2" charset="2"/>
              <a:buChar char="§"/>
            </a:pPr>
            <a:r>
              <a:rPr lang="en-AU" sz="2000" dirty="0"/>
              <a:t>Popular Music, and </a:t>
            </a:r>
            <a:endParaRPr lang="en-US" sz="2000" dirty="0"/>
          </a:p>
          <a:p>
            <a:pPr marL="742950" lvl="1" indent="-285750">
              <a:buFont typeface="Wingdings" panose="05000000000000000000" pitchFamily="2" charset="2"/>
              <a:buChar char="§"/>
            </a:pPr>
            <a:r>
              <a:rPr lang="en-AU" sz="2000" dirty="0"/>
              <a:t>An Instrument and Its Repertoire and Music of the 20th and 21st Centuries.</a:t>
            </a:r>
          </a:p>
          <a:p>
            <a:pPr marL="742950" lvl="1" indent="-285750">
              <a:buFont typeface="Wingdings" panose="05000000000000000000" pitchFamily="2" charset="2"/>
              <a:buChar char="§"/>
            </a:pPr>
            <a:endParaRPr lang="en-AU" sz="2000" dirty="0"/>
          </a:p>
          <a:p>
            <a:pPr lvl="0"/>
            <a:endParaRPr lang="en-US" dirty="0"/>
          </a:p>
        </p:txBody>
      </p:sp>
      <p:sp>
        <p:nvSpPr>
          <p:cNvPr id="4" name="Text Placeholder 3">
            <a:extLst>
              <a:ext uri="{FF2B5EF4-FFF2-40B4-BE49-F238E27FC236}">
                <a16:creationId xmlns:a16="http://schemas.microsoft.com/office/drawing/2014/main" id="{61385B08-7FFD-41F8-B5A6-7229E3FDA893}"/>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9D479F19-FC6A-4DE3-A62E-6E9FC22C489A}"/>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8E1D1262-5B14-4E67-B021-468223C32E26}"/>
              </a:ext>
            </a:extLst>
          </p:cNvPr>
          <p:cNvPicPr>
            <a:picLocks noChangeAspect="1"/>
          </p:cNvPicPr>
          <p:nvPr/>
        </p:nvPicPr>
        <p:blipFill>
          <a:blip r:embed="rId3"/>
          <a:stretch>
            <a:fillRect/>
          </a:stretch>
        </p:blipFill>
        <p:spPr>
          <a:xfrm>
            <a:off x="428625" y="5925058"/>
            <a:ext cx="966787" cy="561497"/>
          </a:xfrm>
          <a:prstGeom prst="rect">
            <a:avLst/>
          </a:prstGeom>
        </p:spPr>
      </p:pic>
      <p:pic>
        <p:nvPicPr>
          <p:cNvPr id="7" name="Picture 6">
            <a:extLst>
              <a:ext uri="{FF2B5EF4-FFF2-40B4-BE49-F238E27FC236}">
                <a16:creationId xmlns:a16="http://schemas.microsoft.com/office/drawing/2014/main" id="{F0444F8C-00AF-46B0-B56A-371FEDA14F97}"/>
              </a:ext>
            </a:extLst>
          </p:cNvPr>
          <p:cNvPicPr>
            <a:picLocks noChangeAspect="1"/>
          </p:cNvPicPr>
          <p:nvPr/>
        </p:nvPicPr>
        <p:blipFill>
          <a:blip r:embed="rId4"/>
          <a:stretch>
            <a:fillRect/>
          </a:stretch>
        </p:blipFill>
        <p:spPr>
          <a:xfrm>
            <a:off x="5529263" y="2700338"/>
            <a:ext cx="2343149" cy="2343149"/>
          </a:xfrm>
          <a:prstGeom prst="rect">
            <a:avLst/>
          </a:prstGeom>
        </p:spPr>
      </p:pic>
    </p:spTree>
    <p:extLst>
      <p:ext uri="{BB962C8B-B14F-4D97-AF65-F5344CB8AC3E}">
        <p14:creationId xmlns:p14="http://schemas.microsoft.com/office/powerpoint/2010/main" val="131926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FBE48-E2F6-4179-B410-E579DE61D876}"/>
              </a:ext>
            </a:extLst>
          </p:cNvPr>
          <p:cNvSpPr>
            <a:spLocks noGrp="1"/>
          </p:cNvSpPr>
          <p:nvPr>
            <p:ph type="body" sz="quarter" idx="12"/>
          </p:nvPr>
        </p:nvSpPr>
        <p:spPr>
          <a:xfrm>
            <a:off x="674846" y="1205201"/>
            <a:ext cx="8029575" cy="4895562"/>
          </a:xfrm>
        </p:spPr>
        <p:txBody>
          <a:bodyPr/>
          <a:lstStyle/>
          <a:p>
            <a:r>
              <a:rPr lang="en-AU" sz="2400" b="1" dirty="0">
                <a:solidFill>
                  <a:srgbClr val="0070C0"/>
                </a:solidFill>
              </a:rPr>
              <a:t>Visual Arts </a:t>
            </a:r>
            <a:r>
              <a:rPr lang="en-AU" sz="2000" dirty="0">
                <a:solidFill>
                  <a:srgbClr val="00B050"/>
                </a:solidFill>
              </a:rPr>
              <a:t>(Cat A)</a:t>
            </a:r>
            <a:endParaRPr lang="en-US" sz="2000" dirty="0">
              <a:solidFill>
                <a:srgbClr val="00B050"/>
              </a:solidFill>
            </a:endParaRPr>
          </a:p>
          <a:p>
            <a:r>
              <a:rPr lang="en-AU" sz="2000" b="1" dirty="0"/>
              <a:t> </a:t>
            </a:r>
            <a:endParaRPr lang="en-US" sz="2000" dirty="0"/>
          </a:p>
          <a:p>
            <a:pPr marL="285750" indent="-285750">
              <a:buFont typeface="Wingdings" panose="05000000000000000000" pitchFamily="2" charset="2"/>
              <a:buChar char="§"/>
            </a:pPr>
            <a:r>
              <a:rPr lang="en-AU" sz="2000" dirty="0"/>
              <a:t>Visual Arts involves students in artmaking, art criticism and art history. Students develop their own artworks, culminating in a ‘Body of Work’ in the Year 12 course. Students critically and historically investigate artworks, critics, historians and artists from Australia as well as those from other cultures, traditions and times. </a:t>
            </a:r>
            <a:endParaRPr lang="en-US" sz="2000" dirty="0"/>
          </a:p>
          <a:p>
            <a:endParaRPr lang="en-US" sz="2000" dirty="0"/>
          </a:p>
          <a:p>
            <a:pPr marL="285750" indent="-285750">
              <a:buFont typeface="Wingdings" panose="05000000000000000000" pitchFamily="2" charset="2"/>
              <a:buChar char="§"/>
            </a:pPr>
            <a:r>
              <a:rPr lang="en-AU" sz="2000" dirty="0"/>
              <a:t>The </a:t>
            </a:r>
            <a:r>
              <a:rPr lang="en-AU" sz="2000" i="1" dirty="0"/>
              <a:t>Year 11 course </a:t>
            </a:r>
            <a:r>
              <a:rPr lang="en-AU" sz="2000" dirty="0"/>
              <a:t>is broadly focused, while the </a:t>
            </a:r>
            <a:r>
              <a:rPr lang="en-AU" sz="2000" i="1" dirty="0"/>
              <a:t>Year 12 course </a:t>
            </a:r>
            <a:r>
              <a:rPr lang="en-AU" sz="2000" dirty="0"/>
              <a:t>provides for deeper and more complex investigations. While the course builds on Visual Arts courses in Stages 4 and 5, it also caters for students with more limited experience in Visual Arts.</a:t>
            </a:r>
            <a:endParaRPr lang="en-US" sz="2000" dirty="0"/>
          </a:p>
          <a:p>
            <a:endParaRPr lang="en-US" sz="2000" dirty="0"/>
          </a:p>
          <a:p>
            <a:pPr marL="285750" indent="-285750">
              <a:buFont typeface="Wingdings" panose="05000000000000000000" pitchFamily="2" charset="2"/>
              <a:buChar char="§"/>
            </a:pPr>
            <a:r>
              <a:rPr lang="en-AU" sz="2000" dirty="0"/>
              <a:t>This course is split into two even halves of </a:t>
            </a:r>
            <a:r>
              <a:rPr lang="en-AU" sz="2000" b="1" dirty="0"/>
              <a:t>Theory </a:t>
            </a:r>
            <a:r>
              <a:rPr lang="en-AU" sz="2000" dirty="0"/>
              <a:t>and </a:t>
            </a:r>
            <a:r>
              <a:rPr lang="en-AU" sz="2000" b="1" dirty="0"/>
              <a:t>Practical. </a:t>
            </a:r>
            <a:r>
              <a:rPr lang="en-AU" sz="2000" dirty="0"/>
              <a:t>Each component is worth 50% of a students overall mark.</a:t>
            </a:r>
            <a:endParaRPr lang="en-US" sz="2000" dirty="0"/>
          </a:p>
          <a:p>
            <a:endParaRPr lang="en-US" sz="2000" dirty="0"/>
          </a:p>
        </p:txBody>
      </p:sp>
      <p:sp>
        <p:nvSpPr>
          <p:cNvPr id="4" name="Text Placeholder 3">
            <a:extLst>
              <a:ext uri="{FF2B5EF4-FFF2-40B4-BE49-F238E27FC236}">
                <a16:creationId xmlns:a16="http://schemas.microsoft.com/office/drawing/2014/main" id="{F01D5A7E-BA33-49E7-8560-A6C4B66F6580}"/>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BB01F06C-EEA2-4C11-A7F8-56EF1CE2EB12}"/>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60E40BC6-4113-4758-BF03-5F524AFDAF94}"/>
              </a:ext>
            </a:extLst>
          </p:cNvPr>
          <p:cNvPicPr>
            <a:picLocks noChangeAspect="1"/>
          </p:cNvPicPr>
          <p:nvPr/>
        </p:nvPicPr>
        <p:blipFill>
          <a:blip r:embed="rId3"/>
          <a:stretch>
            <a:fillRect/>
          </a:stretch>
        </p:blipFill>
        <p:spPr>
          <a:xfrm>
            <a:off x="428625" y="5925058"/>
            <a:ext cx="966787" cy="561497"/>
          </a:xfrm>
          <a:prstGeom prst="rect">
            <a:avLst/>
          </a:prstGeom>
        </p:spPr>
      </p:pic>
      <p:pic>
        <p:nvPicPr>
          <p:cNvPr id="7" name="Picture 6">
            <a:extLst>
              <a:ext uri="{FF2B5EF4-FFF2-40B4-BE49-F238E27FC236}">
                <a16:creationId xmlns:a16="http://schemas.microsoft.com/office/drawing/2014/main" id="{9C92ACA3-EDB7-4C54-8469-7A2A94B23CA2}"/>
              </a:ext>
            </a:extLst>
          </p:cNvPr>
          <p:cNvPicPr>
            <a:picLocks noChangeAspect="1"/>
          </p:cNvPicPr>
          <p:nvPr/>
        </p:nvPicPr>
        <p:blipFill>
          <a:blip r:embed="rId4"/>
          <a:stretch>
            <a:fillRect/>
          </a:stretch>
        </p:blipFill>
        <p:spPr>
          <a:xfrm>
            <a:off x="7312558" y="1003463"/>
            <a:ext cx="1559890" cy="993450"/>
          </a:xfrm>
          <a:prstGeom prst="rect">
            <a:avLst/>
          </a:prstGeom>
        </p:spPr>
      </p:pic>
    </p:spTree>
    <p:extLst>
      <p:ext uri="{BB962C8B-B14F-4D97-AF65-F5344CB8AC3E}">
        <p14:creationId xmlns:p14="http://schemas.microsoft.com/office/powerpoint/2010/main" val="40963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A23D80-8E5A-4C0F-8C23-2CE98C982AB3}"/>
              </a:ext>
            </a:extLst>
          </p:cNvPr>
          <p:cNvSpPr>
            <a:spLocks noGrp="1"/>
          </p:cNvSpPr>
          <p:nvPr>
            <p:ph type="body" sz="quarter" idx="12"/>
          </p:nvPr>
        </p:nvSpPr>
        <p:spPr>
          <a:xfrm>
            <a:off x="538480" y="1221774"/>
            <a:ext cx="8029575" cy="4703284"/>
          </a:xfrm>
        </p:spPr>
        <p:txBody>
          <a:bodyPr/>
          <a:lstStyle/>
          <a:p>
            <a:r>
              <a:rPr lang="en-AU" sz="2000" b="1" dirty="0">
                <a:solidFill>
                  <a:srgbClr val="0070C0"/>
                </a:solidFill>
              </a:rPr>
              <a:t>Photography and Visual Design </a:t>
            </a:r>
            <a:r>
              <a:rPr lang="en-AU" sz="2000" dirty="0">
                <a:solidFill>
                  <a:srgbClr val="7030A0"/>
                </a:solidFill>
              </a:rPr>
              <a:t>(Cat B)</a:t>
            </a:r>
          </a:p>
          <a:p>
            <a:endParaRPr lang="en-AU" dirty="0"/>
          </a:p>
          <a:p>
            <a:r>
              <a:rPr lang="en-AU" b="1" dirty="0"/>
              <a:t>Photography, Video and Digital Imaging</a:t>
            </a:r>
            <a:r>
              <a:rPr lang="en-AU" dirty="0"/>
              <a:t> offers students the opportunity to explore contemporary artistic practices that make use of Photography, Video and Digital Imaging. These fields of artistic practice resonate within students’ experience and understanding of the world and are highly relevant to contemporary ways of interpreting the world. The course offers opportunities for investigation of one or more of these fields and develops students’ understanding and skills, which contribute to an informed critical practice. </a:t>
            </a:r>
            <a:endParaRPr lang="en-AU" dirty="0" smtClean="0"/>
          </a:p>
          <a:p>
            <a:endParaRPr lang="en-AU" dirty="0" smtClean="0"/>
          </a:p>
          <a:p>
            <a:r>
              <a:rPr lang="en-AU" dirty="0" smtClean="0"/>
              <a:t>The </a:t>
            </a:r>
            <a:r>
              <a:rPr lang="en-AU" b="1" dirty="0" smtClean="0"/>
              <a:t>Visual Design </a:t>
            </a:r>
            <a:r>
              <a:rPr lang="en-AU" dirty="0"/>
              <a:t>section of the course provides students with opportunities to explore the links between Art and Design by designing and making images and objects in which aesthetic qualities and symbolic meanings are as important as utilitarian function. It encourages students to explore the practices of graphic, wearable, product and interior/exterior designers in contemporary societies and promotes imaginative and innovative approaches to design within the context of the Australian environment and culture. </a:t>
            </a:r>
          </a:p>
          <a:p>
            <a:endParaRPr lang="en-AU" dirty="0"/>
          </a:p>
        </p:txBody>
      </p:sp>
      <p:sp>
        <p:nvSpPr>
          <p:cNvPr id="4" name="Text Placeholder 3">
            <a:extLst>
              <a:ext uri="{FF2B5EF4-FFF2-40B4-BE49-F238E27FC236}">
                <a16:creationId xmlns:a16="http://schemas.microsoft.com/office/drawing/2014/main" id="{DDF66E65-637E-47BC-9891-A5A661446498}"/>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48085BE7-C161-4A9D-A025-554DC227ABC9}"/>
              </a:ext>
            </a:extLst>
          </p:cNvPr>
          <p:cNvPicPr>
            <a:picLocks noChangeAspect="1"/>
          </p:cNvPicPr>
          <p:nvPr/>
        </p:nvPicPr>
        <p:blipFill>
          <a:blip r:embed="rId2"/>
          <a:stretch>
            <a:fillRect/>
          </a:stretch>
        </p:blipFill>
        <p:spPr>
          <a:xfrm>
            <a:off x="428625" y="5925058"/>
            <a:ext cx="966787" cy="561497"/>
          </a:xfrm>
          <a:prstGeom prst="rect">
            <a:avLst/>
          </a:prstGeom>
        </p:spPr>
      </p:pic>
      <p:pic>
        <p:nvPicPr>
          <p:cNvPr id="6" name="Picture 5">
            <a:extLst>
              <a:ext uri="{FF2B5EF4-FFF2-40B4-BE49-F238E27FC236}">
                <a16:creationId xmlns:a16="http://schemas.microsoft.com/office/drawing/2014/main" id="{ACA1AECD-74EC-442D-9B7E-C0DF03DE2EF9}"/>
              </a:ext>
            </a:extLst>
          </p:cNvPr>
          <p:cNvPicPr>
            <a:picLocks noChangeAspect="1"/>
          </p:cNvPicPr>
          <p:nvPr/>
        </p:nvPicPr>
        <p:blipFill>
          <a:blip r:embed="rId3"/>
          <a:stretch>
            <a:fillRect/>
          </a:stretch>
        </p:blipFill>
        <p:spPr>
          <a:xfrm>
            <a:off x="8092503" y="5867400"/>
            <a:ext cx="548260" cy="619155"/>
          </a:xfrm>
          <a:prstGeom prst="rect">
            <a:avLst/>
          </a:prstGeom>
        </p:spPr>
      </p:pic>
    </p:spTree>
    <p:extLst>
      <p:ext uri="{BB962C8B-B14F-4D97-AF65-F5344CB8AC3E}">
        <p14:creationId xmlns:p14="http://schemas.microsoft.com/office/powerpoint/2010/main" val="102329386"/>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xmlns:p14="http://schemas.microsoft.com/office/powerpoint/2010/mai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62051"/>
            <a:ext cx="8102283" cy="571499"/>
          </a:xfrm>
        </p:spPr>
        <p:txBody>
          <a:bodyPr/>
          <a:lstStyle/>
          <a:p>
            <a:r>
              <a:rPr lang="en-AU" altLang="en-US" sz="2800" dirty="0">
                <a:effectLst>
                  <a:outerShdw blurRad="38100" dist="38100" dir="2700000" algn="tl">
                    <a:srgbClr val="000000">
                      <a:alpha val="43137"/>
                    </a:srgbClr>
                  </a:outerShdw>
                </a:effectLst>
                <a:cs typeface="Arial" pitchFamily="34" charset="0"/>
              </a:rPr>
              <a:t>English</a:t>
            </a:r>
            <a:endParaRPr lang="en-AU" sz="2800"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381000" y="2131060"/>
            <a:ext cx="8629649" cy="3831590"/>
          </a:xfrm>
        </p:spPr>
        <p:txBody>
          <a:bodyPr/>
          <a:lstStyle/>
          <a:p>
            <a:pPr algn="ctr"/>
            <a:r>
              <a:rPr lang="en-AU" sz="3600" b="1" dirty="0">
                <a:solidFill>
                  <a:srgbClr val="00B0F0"/>
                </a:solidFill>
              </a:rPr>
              <a:t>English is MANDATORY.</a:t>
            </a:r>
          </a:p>
          <a:p>
            <a:endParaRPr lang="en-AU" b="1" dirty="0">
              <a:solidFill>
                <a:srgbClr val="00B0F0"/>
              </a:solidFill>
            </a:endParaRPr>
          </a:p>
          <a:p>
            <a:pPr marL="914400" lvl="1" indent="-457200">
              <a:lnSpc>
                <a:spcPct val="150000"/>
              </a:lnSpc>
              <a:buFont typeface="Wingdings" panose="05000000000000000000" pitchFamily="2" charset="2"/>
              <a:buChar char="§"/>
            </a:pPr>
            <a:r>
              <a:rPr lang="en-AU" sz="2400" dirty="0"/>
              <a:t>You must satisfactorily complete a minimum of </a:t>
            </a:r>
            <a:r>
              <a:rPr lang="en-AU" sz="2400" b="1" u="sng" dirty="0"/>
              <a:t>TWO</a:t>
            </a:r>
            <a:r>
              <a:rPr lang="en-AU" sz="2400" dirty="0"/>
              <a:t> units of English</a:t>
            </a:r>
          </a:p>
          <a:p>
            <a:pPr marL="914400" lvl="1" indent="-457200">
              <a:lnSpc>
                <a:spcPct val="150000"/>
              </a:lnSpc>
              <a:buFont typeface="Wingdings" panose="05000000000000000000" pitchFamily="2" charset="2"/>
              <a:buChar char="§"/>
            </a:pPr>
            <a:r>
              <a:rPr lang="en-AU" sz="2400" dirty="0"/>
              <a:t>2 units of English must be counted in your </a:t>
            </a:r>
            <a:r>
              <a:rPr lang="en-AU" sz="2400" dirty="0" err="1"/>
              <a:t>ATAR</a:t>
            </a:r>
            <a:r>
              <a:rPr lang="en-AU" sz="2400" dirty="0"/>
              <a:t>.</a:t>
            </a:r>
          </a:p>
          <a:p>
            <a:pPr marL="914400" lvl="1" indent="-457200">
              <a:lnSpc>
                <a:spcPct val="150000"/>
              </a:lnSpc>
              <a:buFont typeface="Wingdings" panose="05000000000000000000" pitchFamily="2" charset="2"/>
              <a:buChar char="§"/>
            </a:pPr>
            <a:r>
              <a:rPr lang="en-AU" sz="2400" dirty="0"/>
              <a:t>It is possible to attempt THREE units of English in Year 11 and FOUR units in Year 12.</a:t>
            </a:r>
          </a:p>
          <a:p>
            <a:pPr lvl="1"/>
            <a:endParaRPr lang="en-AU" dirty="0"/>
          </a:p>
          <a:p>
            <a:endParaRPr lang="en-AU" altLang="en-US" sz="2800" dirty="0">
              <a:solidFill>
                <a:srgbClr val="280070"/>
              </a:solidFill>
              <a:latin typeface="Helvetica" pitchFamily="34" charset="0"/>
              <a:ea typeface="ＭＳ Ｐゴシック" pitchFamily="34" charset="-128"/>
              <a:cs typeface="Helvetica" pitchFamily="34" charset="0"/>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C4D2E02A-6CBE-4CBF-A2D8-3E6B6741ED2D}"/>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D1D37E30-E143-488A-90FC-B9E88341B209}"/>
              </a:ext>
            </a:extLst>
          </p:cNvPr>
          <p:cNvPicPr>
            <a:picLocks noChangeAspect="1"/>
          </p:cNvPicPr>
          <p:nvPr/>
        </p:nvPicPr>
        <p:blipFill>
          <a:blip r:embed="rId4"/>
          <a:stretch>
            <a:fillRect/>
          </a:stretch>
        </p:blipFill>
        <p:spPr>
          <a:xfrm>
            <a:off x="428625" y="5925058"/>
            <a:ext cx="966787" cy="561497"/>
          </a:xfrm>
          <a:prstGeom prst="rect">
            <a:avLst/>
          </a:prstGeom>
        </p:spPr>
      </p:pic>
      <p:pic>
        <p:nvPicPr>
          <p:cNvPr id="8" name="Picture 7">
            <a:extLst>
              <a:ext uri="{FF2B5EF4-FFF2-40B4-BE49-F238E27FC236}">
                <a16:creationId xmlns:a16="http://schemas.microsoft.com/office/drawing/2014/main" id="{6EF95810-ED9C-4D20-A1BB-BFE7BC65AC4A}"/>
              </a:ext>
            </a:extLst>
          </p:cNvPr>
          <p:cNvPicPr>
            <a:picLocks noChangeAspect="1"/>
          </p:cNvPicPr>
          <p:nvPr/>
        </p:nvPicPr>
        <p:blipFill>
          <a:blip r:embed="rId5"/>
          <a:stretch>
            <a:fillRect/>
          </a:stretch>
        </p:blipFill>
        <p:spPr>
          <a:xfrm>
            <a:off x="6741102" y="959455"/>
            <a:ext cx="2112385" cy="1295400"/>
          </a:xfrm>
          <a:prstGeom prst="rect">
            <a:avLst/>
          </a:prstGeom>
        </p:spPr>
      </p:pic>
    </p:spTree>
    <p:extLst>
      <p:ext uri="{BB962C8B-B14F-4D97-AF65-F5344CB8AC3E}">
        <p14:creationId xmlns:p14="http://schemas.microsoft.com/office/powerpoint/2010/main" val="3716283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D14CEC-F90C-4E49-B64D-736AA37F9800}"/>
              </a:ext>
            </a:extLst>
          </p:cNvPr>
          <p:cNvSpPr>
            <a:spLocks noGrp="1"/>
          </p:cNvSpPr>
          <p:nvPr>
            <p:ph type="body" sz="quarter" idx="11"/>
          </p:nvPr>
        </p:nvSpPr>
        <p:spPr/>
        <p:txBody>
          <a:bodyPr/>
          <a:lstStyle/>
          <a:p>
            <a:r>
              <a:rPr lang="en-AU" dirty="0"/>
              <a:t>You </a:t>
            </a:r>
            <a:r>
              <a:rPr lang="en-AU" dirty="0">
                <a:solidFill>
                  <a:srgbClr val="FF0000"/>
                </a:solidFill>
              </a:rPr>
              <a:t>must</a:t>
            </a:r>
            <a:r>
              <a:rPr lang="en-AU" dirty="0"/>
              <a:t> choose either:</a:t>
            </a:r>
          </a:p>
          <a:p>
            <a:endParaRPr lang="en-US" dirty="0"/>
          </a:p>
        </p:txBody>
      </p:sp>
      <p:sp>
        <p:nvSpPr>
          <p:cNvPr id="3" name="Text Placeholder 2">
            <a:extLst>
              <a:ext uri="{FF2B5EF4-FFF2-40B4-BE49-F238E27FC236}">
                <a16:creationId xmlns:a16="http://schemas.microsoft.com/office/drawing/2014/main" id="{59C7BC5B-2289-4089-AC89-4705F1F1E601}"/>
              </a:ext>
            </a:extLst>
          </p:cNvPr>
          <p:cNvSpPr>
            <a:spLocks noGrp="1"/>
          </p:cNvSpPr>
          <p:nvPr>
            <p:ph type="body" sz="quarter" idx="12"/>
          </p:nvPr>
        </p:nvSpPr>
        <p:spPr>
          <a:xfrm>
            <a:off x="1637586" y="2262476"/>
            <a:ext cx="5904070" cy="3221037"/>
          </a:xfrm>
        </p:spPr>
        <p:txBody>
          <a:bodyPr/>
          <a:lstStyle/>
          <a:p>
            <a:pPr marL="285750" indent="-285750">
              <a:lnSpc>
                <a:spcPct val="200000"/>
              </a:lnSpc>
              <a:buFont typeface="Wingdings" panose="05000000000000000000" pitchFamily="2" charset="2"/>
              <a:buChar char="§"/>
            </a:pPr>
            <a:r>
              <a:rPr lang="en-AU" sz="2400" dirty="0"/>
              <a:t>English Standard </a:t>
            </a:r>
            <a:r>
              <a:rPr lang="en-AU" dirty="0">
                <a:solidFill>
                  <a:srgbClr val="00B050"/>
                </a:solidFill>
              </a:rPr>
              <a:t>(Category A) </a:t>
            </a:r>
            <a:r>
              <a:rPr lang="en-AU" sz="2400" dirty="0">
                <a:solidFill>
                  <a:srgbClr val="FF0000"/>
                </a:solidFill>
              </a:rPr>
              <a:t>OR</a:t>
            </a:r>
          </a:p>
          <a:p>
            <a:pPr marL="285750" indent="-285750">
              <a:lnSpc>
                <a:spcPct val="200000"/>
              </a:lnSpc>
              <a:buFont typeface="Wingdings" panose="05000000000000000000" pitchFamily="2" charset="2"/>
              <a:buChar char="§"/>
            </a:pPr>
            <a:r>
              <a:rPr lang="en-AU" sz="2400" dirty="0"/>
              <a:t>English Advanced </a:t>
            </a:r>
            <a:r>
              <a:rPr lang="en-AU" dirty="0">
                <a:solidFill>
                  <a:srgbClr val="00B050"/>
                </a:solidFill>
              </a:rPr>
              <a:t>(Category A) </a:t>
            </a:r>
            <a:r>
              <a:rPr lang="en-AU" sz="2400" dirty="0">
                <a:solidFill>
                  <a:srgbClr val="FF0000"/>
                </a:solidFill>
              </a:rPr>
              <a:t>OR</a:t>
            </a:r>
          </a:p>
          <a:p>
            <a:pPr marL="285750" indent="-285750">
              <a:lnSpc>
                <a:spcPct val="200000"/>
              </a:lnSpc>
              <a:buFont typeface="Wingdings" panose="05000000000000000000" pitchFamily="2" charset="2"/>
              <a:buChar char="§"/>
            </a:pPr>
            <a:r>
              <a:rPr lang="en-AU" sz="2400" dirty="0"/>
              <a:t>English </a:t>
            </a:r>
            <a:r>
              <a:rPr lang="en-AU" sz="2400" dirty="0" err="1"/>
              <a:t>EAL</a:t>
            </a:r>
            <a:r>
              <a:rPr lang="en-AU" sz="2400" dirty="0"/>
              <a:t>/D </a:t>
            </a:r>
            <a:r>
              <a:rPr lang="en-AU" dirty="0">
                <a:solidFill>
                  <a:srgbClr val="00B050"/>
                </a:solidFill>
              </a:rPr>
              <a:t>(Category A) </a:t>
            </a:r>
            <a:r>
              <a:rPr lang="en-AU" sz="2400" dirty="0">
                <a:solidFill>
                  <a:srgbClr val="FF0000"/>
                </a:solidFill>
              </a:rPr>
              <a:t>OR</a:t>
            </a:r>
          </a:p>
          <a:p>
            <a:pPr marL="285750" indent="-285750">
              <a:lnSpc>
                <a:spcPct val="200000"/>
              </a:lnSpc>
              <a:buFont typeface="Wingdings" panose="05000000000000000000" pitchFamily="2" charset="2"/>
              <a:buChar char="§"/>
            </a:pPr>
            <a:r>
              <a:rPr lang="en-AU" sz="2400" dirty="0"/>
              <a:t>English Studies</a:t>
            </a:r>
            <a:r>
              <a:rPr lang="en-AU" dirty="0"/>
              <a:t> </a:t>
            </a:r>
            <a:r>
              <a:rPr lang="en-AU" dirty="0">
                <a:solidFill>
                  <a:srgbClr val="00B050"/>
                </a:solidFill>
              </a:rPr>
              <a:t>(Category B) </a:t>
            </a:r>
            <a:endParaRPr lang="en-US" dirty="0">
              <a:solidFill>
                <a:srgbClr val="00B050"/>
              </a:solidFill>
            </a:endParaRPr>
          </a:p>
        </p:txBody>
      </p:sp>
      <p:sp>
        <p:nvSpPr>
          <p:cNvPr id="4" name="Text Placeholder 3">
            <a:extLst>
              <a:ext uri="{FF2B5EF4-FFF2-40B4-BE49-F238E27FC236}">
                <a16:creationId xmlns:a16="http://schemas.microsoft.com/office/drawing/2014/main" id="{49E30C28-D47C-419D-8ED2-511CF13B3B97}"/>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95E24F49-6D55-4D18-A6B5-903FEAF8DC40}"/>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1FA4D528-4FBD-4C94-B92E-930E4B73F4C0}"/>
              </a:ext>
            </a:extLst>
          </p:cNvPr>
          <p:cNvPicPr>
            <a:picLocks noChangeAspect="1"/>
          </p:cNvPicPr>
          <p:nvPr/>
        </p:nvPicPr>
        <p:blipFill>
          <a:blip r:embed="rId3"/>
          <a:stretch>
            <a:fillRect/>
          </a:stretch>
        </p:blipFill>
        <p:spPr>
          <a:xfrm>
            <a:off x="428625" y="5925058"/>
            <a:ext cx="966787" cy="561497"/>
          </a:xfrm>
          <a:prstGeom prst="rect">
            <a:avLst/>
          </a:prstGeom>
        </p:spPr>
      </p:pic>
      <p:pic>
        <p:nvPicPr>
          <p:cNvPr id="8" name="Picture 7">
            <a:extLst>
              <a:ext uri="{FF2B5EF4-FFF2-40B4-BE49-F238E27FC236}">
                <a16:creationId xmlns:a16="http://schemas.microsoft.com/office/drawing/2014/main" id="{5FC8885B-0559-4F54-B781-0A19B9A8F589}"/>
              </a:ext>
            </a:extLst>
          </p:cNvPr>
          <p:cNvPicPr>
            <a:picLocks noChangeAspect="1"/>
          </p:cNvPicPr>
          <p:nvPr/>
        </p:nvPicPr>
        <p:blipFill>
          <a:blip r:embed="rId4"/>
          <a:stretch>
            <a:fillRect/>
          </a:stretch>
        </p:blipFill>
        <p:spPr>
          <a:xfrm>
            <a:off x="6194933" y="4095750"/>
            <a:ext cx="2171700" cy="1333500"/>
          </a:xfrm>
          <a:prstGeom prst="rect">
            <a:avLst/>
          </a:prstGeom>
        </p:spPr>
      </p:pic>
    </p:spTree>
    <p:extLst>
      <p:ext uri="{BB962C8B-B14F-4D97-AF65-F5344CB8AC3E}">
        <p14:creationId xmlns:p14="http://schemas.microsoft.com/office/powerpoint/2010/main" val="346874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5F0ACC-E499-4F82-A1D4-2C66F7A026C0}"/>
              </a:ext>
            </a:extLst>
          </p:cNvPr>
          <p:cNvSpPr>
            <a:spLocks noGrp="1"/>
          </p:cNvSpPr>
          <p:nvPr>
            <p:ph type="body" sz="quarter" idx="12"/>
          </p:nvPr>
        </p:nvSpPr>
        <p:spPr>
          <a:xfrm>
            <a:off x="574833" y="1190913"/>
            <a:ext cx="8029575" cy="5324187"/>
          </a:xfrm>
        </p:spPr>
        <p:txBody>
          <a:bodyPr/>
          <a:lstStyle/>
          <a:p>
            <a:r>
              <a:rPr lang="en-AU" sz="2000" b="1" dirty="0">
                <a:solidFill>
                  <a:srgbClr val="0070C0"/>
                </a:solidFill>
              </a:rPr>
              <a:t>English Advanced  </a:t>
            </a:r>
            <a:r>
              <a:rPr lang="en-AU" b="1" dirty="0">
                <a:solidFill>
                  <a:srgbClr val="C00000"/>
                </a:solidFill>
              </a:rPr>
              <a:t>(New Course) </a:t>
            </a:r>
            <a:r>
              <a:rPr lang="en-AU" dirty="0">
                <a:solidFill>
                  <a:srgbClr val="00B050"/>
                </a:solidFill>
              </a:rPr>
              <a:t>(Cat A)</a:t>
            </a:r>
            <a:endParaRPr lang="en-AU" b="1" dirty="0">
              <a:solidFill>
                <a:srgbClr val="C00000"/>
              </a:solidFill>
            </a:endParaRPr>
          </a:p>
          <a:p>
            <a:pPr marL="800100" lvl="1" indent="-342900">
              <a:buFont typeface="Wingdings" panose="05000000000000000000" pitchFamily="2" charset="2"/>
              <a:buChar char="§"/>
            </a:pPr>
            <a:r>
              <a:rPr lang="en-AU" sz="2000" dirty="0"/>
              <a:t>2 unit English Course</a:t>
            </a:r>
          </a:p>
          <a:p>
            <a:pPr marL="800100" lvl="1" indent="-342900">
              <a:buFont typeface="Wingdings" panose="05000000000000000000" pitchFamily="2" charset="2"/>
              <a:buChar char="§"/>
            </a:pPr>
            <a:r>
              <a:rPr lang="en-AU" sz="2000" dirty="0"/>
              <a:t>More academically demanding than Standard English</a:t>
            </a:r>
          </a:p>
          <a:p>
            <a:pPr marL="800100" lvl="1" indent="-342900">
              <a:buFont typeface="Wingdings" panose="05000000000000000000" pitchFamily="2" charset="2"/>
              <a:buChar char="§"/>
            </a:pPr>
            <a:r>
              <a:rPr lang="en-AU" sz="2000" dirty="0"/>
              <a:t>Has a compulsory Shakespeare Study.</a:t>
            </a:r>
          </a:p>
          <a:p>
            <a:endParaRPr lang="en-AU" b="1" dirty="0">
              <a:solidFill>
                <a:srgbClr val="0070C0"/>
              </a:solidFill>
            </a:endParaRPr>
          </a:p>
          <a:p>
            <a:r>
              <a:rPr lang="en-AU" sz="2000" b="1" dirty="0">
                <a:solidFill>
                  <a:srgbClr val="0070C0"/>
                </a:solidFill>
              </a:rPr>
              <a:t>English Standard</a:t>
            </a:r>
            <a:r>
              <a:rPr lang="en-AU" b="1" dirty="0">
                <a:solidFill>
                  <a:srgbClr val="0070C0"/>
                </a:solidFill>
              </a:rPr>
              <a:t>  </a:t>
            </a:r>
            <a:r>
              <a:rPr lang="en-AU" b="1" dirty="0">
                <a:solidFill>
                  <a:srgbClr val="C00000"/>
                </a:solidFill>
              </a:rPr>
              <a:t>(New Course) </a:t>
            </a:r>
            <a:r>
              <a:rPr lang="en-AU" dirty="0">
                <a:solidFill>
                  <a:srgbClr val="00B050"/>
                </a:solidFill>
              </a:rPr>
              <a:t>(Cat A)</a:t>
            </a:r>
            <a:endParaRPr lang="en-AU" b="1" dirty="0">
              <a:solidFill>
                <a:srgbClr val="0070C0"/>
              </a:solidFill>
            </a:endParaRPr>
          </a:p>
          <a:p>
            <a:pPr marL="800100" lvl="1" indent="-342900">
              <a:buFont typeface="Wingdings" panose="05000000000000000000" pitchFamily="2" charset="2"/>
              <a:buChar char="§"/>
            </a:pPr>
            <a:r>
              <a:rPr lang="en-AU" sz="2000" dirty="0"/>
              <a:t>2 unit English Course</a:t>
            </a:r>
          </a:p>
          <a:p>
            <a:pPr marL="800100" lvl="1" indent="-342900">
              <a:buFont typeface="Wingdings" panose="05000000000000000000" pitchFamily="2" charset="2"/>
              <a:buChar char="§"/>
            </a:pPr>
            <a:r>
              <a:rPr lang="en-AU" sz="2000" dirty="0"/>
              <a:t>Is suitable for the majority of English Students.</a:t>
            </a:r>
            <a:endParaRPr lang="en-AU" sz="2400" dirty="0"/>
          </a:p>
          <a:p>
            <a:endParaRPr lang="en-AU" b="1" dirty="0">
              <a:solidFill>
                <a:srgbClr val="0070C0"/>
              </a:solidFill>
            </a:endParaRPr>
          </a:p>
          <a:p>
            <a:r>
              <a:rPr lang="en-AU" sz="2000" b="1" dirty="0">
                <a:solidFill>
                  <a:srgbClr val="0070C0"/>
                </a:solidFill>
              </a:rPr>
              <a:t>English </a:t>
            </a:r>
            <a:r>
              <a:rPr lang="en-AU" sz="2000" b="1" dirty="0" err="1">
                <a:solidFill>
                  <a:srgbClr val="0070C0"/>
                </a:solidFill>
              </a:rPr>
              <a:t>EAL</a:t>
            </a:r>
            <a:r>
              <a:rPr lang="en-AU" sz="2000" b="1" dirty="0">
                <a:solidFill>
                  <a:srgbClr val="0070C0"/>
                </a:solidFill>
              </a:rPr>
              <a:t>/D</a:t>
            </a:r>
            <a:r>
              <a:rPr lang="en-AU" b="1" dirty="0">
                <a:solidFill>
                  <a:srgbClr val="0070C0"/>
                </a:solidFill>
              </a:rPr>
              <a:t>  </a:t>
            </a:r>
            <a:r>
              <a:rPr lang="en-AU" b="1" dirty="0">
                <a:solidFill>
                  <a:srgbClr val="C00000"/>
                </a:solidFill>
              </a:rPr>
              <a:t>(New Course) </a:t>
            </a:r>
            <a:r>
              <a:rPr lang="en-AU" dirty="0">
                <a:solidFill>
                  <a:srgbClr val="00B050"/>
                </a:solidFill>
              </a:rPr>
              <a:t>(Cat A)</a:t>
            </a:r>
            <a:endParaRPr lang="en-AU" b="1" dirty="0">
              <a:solidFill>
                <a:srgbClr val="0070C0"/>
              </a:solidFill>
            </a:endParaRPr>
          </a:p>
          <a:p>
            <a:pPr marL="800100" lvl="1" indent="-342900">
              <a:buFont typeface="Wingdings" panose="05000000000000000000" pitchFamily="2" charset="2"/>
              <a:buChar char="§"/>
            </a:pPr>
            <a:r>
              <a:rPr lang="en-AU" sz="2000" dirty="0"/>
              <a:t>2 unit English Course designed for students who have educated using English for five years or less at the beginning of Year 11. </a:t>
            </a:r>
          </a:p>
          <a:p>
            <a:pPr marL="800100" lvl="1" indent="-342900">
              <a:buFont typeface="Wingdings" panose="05000000000000000000" pitchFamily="2" charset="2"/>
              <a:buChar char="§"/>
            </a:pPr>
            <a:r>
              <a:rPr lang="en-AU" sz="2000" dirty="0"/>
              <a:t>Is accepted by most universities for almost all courses.</a:t>
            </a:r>
            <a:r>
              <a:rPr lang="en-AU" sz="2400" dirty="0"/>
              <a:t> </a:t>
            </a:r>
          </a:p>
          <a:p>
            <a:endParaRPr lang="en-US" dirty="0"/>
          </a:p>
        </p:txBody>
      </p:sp>
      <p:sp>
        <p:nvSpPr>
          <p:cNvPr id="4" name="Text Placeholder 3">
            <a:extLst>
              <a:ext uri="{FF2B5EF4-FFF2-40B4-BE49-F238E27FC236}">
                <a16:creationId xmlns:a16="http://schemas.microsoft.com/office/drawing/2014/main" id="{38398E30-6397-497B-8258-BFF241440759}"/>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616023CF-345E-4AF0-AABD-9FE6F695CF04}"/>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8074BD77-9A06-4E54-AFF9-FD052155140E}"/>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7772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04801" y="1228725"/>
            <a:ext cx="8553450" cy="4686299"/>
          </a:xfrm>
        </p:spPr>
        <p:txBody>
          <a:bodyPr/>
          <a:lstStyle/>
          <a:p>
            <a:r>
              <a:rPr lang="en-AU" sz="2000" b="1" dirty="0">
                <a:solidFill>
                  <a:srgbClr val="0070C0"/>
                </a:solidFill>
              </a:rPr>
              <a:t>English Studies  </a:t>
            </a:r>
            <a:r>
              <a:rPr lang="en-AU" b="1" dirty="0">
                <a:solidFill>
                  <a:srgbClr val="C00000"/>
                </a:solidFill>
              </a:rPr>
              <a:t>(New Course) </a:t>
            </a:r>
            <a:r>
              <a:rPr lang="en-AU" dirty="0">
                <a:solidFill>
                  <a:srgbClr val="7030A0"/>
                </a:solidFill>
              </a:rPr>
              <a:t>(Cat B)</a:t>
            </a:r>
            <a:endParaRPr lang="en-AU" b="1" dirty="0">
              <a:solidFill>
                <a:srgbClr val="7030A0"/>
              </a:solidFill>
            </a:endParaRPr>
          </a:p>
          <a:p>
            <a:pPr lvl="1"/>
            <a:r>
              <a:rPr lang="en-AU" sz="2000" dirty="0"/>
              <a:t>2 Unit English Course</a:t>
            </a:r>
          </a:p>
          <a:p>
            <a:pPr lvl="1"/>
            <a:r>
              <a:rPr lang="en-AU" sz="2000" dirty="0"/>
              <a:t>Is aimed at student seeking an alternative to Standard English and intending to go straight into vocational education or employment.</a:t>
            </a:r>
          </a:p>
          <a:p>
            <a:pPr lvl="1"/>
            <a:r>
              <a:rPr lang="en-AU" sz="2000" dirty="0"/>
              <a:t>If students require an </a:t>
            </a:r>
            <a:r>
              <a:rPr lang="en-AU" sz="2000" dirty="0" err="1"/>
              <a:t>ATAR</a:t>
            </a:r>
            <a:r>
              <a:rPr lang="en-AU" sz="2000" dirty="0"/>
              <a:t> it is recommended that they complete the English Standard Course.</a:t>
            </a:r>
          </a:p>
          <a:p>
            <a:endParaRPr lang="en-AU" b="1" dirty="0">
              <a:solidFill>
                <a:srgbClr val="0070C0"/>
              </a:solidFill>
            </a:endParaRPr>
          </a:p>
          <a:p>
            <a:r>
              <a:rPr lang="en-AU" sz="2000" b="1" dirty="0">
                <a:solidFill>
                  <a:srgbClr val="0070C0"/>
                </a:solidFill>
              </a:rPr>
              <a:t>English Extension 1 and 2  </a:t>
            </a:r>
            <a:r>
              <a:rPr lang="en-AU" b="1" dirty="0">
                <a:solidFill>
                  <a:srgbClr val="C00000"/>
                </a:solidFill>
              </a:rPr>
              <a:t>(New Courses) </a:t>
            </a:r>
            <a:r>
              <a:rPr lang="en-AU" dirty="0">
                <a:solidFill>
                  <a:srgbClr val="00B050"/>
                </a:solidFill>
              </a:rPr>
              <a:t>(Cat A)</a:t>
            </a:r>
            <a:endParaRPr lang="en-AU" b="1" dirty="0">
              <a:solidFill>
                <a:srgbClr val="0070C0"/>
              </a:solidFill>
            </a:endParaRPr>
          </a:p>
          <a:p>
            <a:pPr lvl="1"/>
            <a:r>
              <a:rPr lang="en-AU" sz="1800" dirty="0"/>
              <a:t>1 Unit subjects.</a:t>
            </a:r>
          </a:p>
          <a:p>
            <a:pPr lvl="1"/>
            <a:r>
              <a:rPr lang="en-AU" sz="2000" b="1" u="sng" dirty="0">
                <a:solidFill>
                  <a:srgbClr val="0070C0"/>
                </a:solidFill>
              </a:rPr>
              <a:t>Extension 1</a:t>
            </a:r>
            <a:r>
              <a:rPr lang="en-AU" sz="2000" b="1" dirty="0">
                <a:solidFill>
                  <a:srgbClr val="0070C0"/>
                </a:solidFill>
              </a:rPr>
              <a:t> </a:t>
            </a:r>
            <a:r>
              <a:rPr lang="en-AU" sz="2000" dirty="0"/>
              <a:t>can ONLY be completed by students who are completing the Advanced English Course, in both year 11 and year 12.</a:t>
            </a:r>
          </a:p>
          <a:p>
            <a:pPr lvl="1"/>
            <a:r>
              <a:rPr lang="en-AU" sz="2000" b="1" u="sng" dirty="0">
                <a:solidFill>
                  <a:srgbClr val="0070C0"/>
                </a:solidFill>
              </a:rPr>
              <a:t>Extension 2</a:t>
            </a:r>
            <a:r>
              <a:rPr lang="en-AU" sz="2000" dirty="0"/>
              <a:t> can ONLY be completed in Year 12 by students who are completing Advanced English and Extension 1 English.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7" name="Picture 6">
            <a:extLst>
              <a:ext uri="{FF2B5EF4-FFF2-40B4-BE49-F238E27FC236}">
                <a16:creationId xmlns:a16="http://schemas.microsoft.com/office/drawing/2014/main" id="{84CCEB9D-999D-48CE-B367-13DECC01ECC2}"/>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8" name="Picture 7">
            <a:extLst>
              <a:ext uri="{FF2B5EF4-FFF2-40B4-BE49-F238E27FC236}">
                <a16:creationId xmlns:a16="http://schemas.microsoft.com/office/drawing/2014/main" id="{686ED56D-925A-4D76-8378-170A4B379817}"/>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78486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067749-281B-47F9-8066-2500F4061AB9}"/>
              </a:ext>
            </a:extLst>
          </p:cNvPr>
          <p:cNvSpPr>
            <a:spLocks noGrp="1"/>
          </p:cNvSpPr>
          <p:nvPr>
            <p:ph type="body" sz="quarter" idx="11"/>
          </p:nvPr>
        </p:nvSpPr>
        <p:spPr/>
        <p:txBody>
          <a:bodyPr/>
          <a:lstStyle/>
          <a:p>
            <a:r>
              <a:rPr lang="en-AU" sz="2800" dirty="0">
                <a:effectLst>
                  <a:outerShdw blurRad="38100" dist="38100" dir="2700000" algn="tl">
                    <a:srgbClr val="000000">
                      <a:alpha val="43137"/>
                    </a:srgbClr>
                  </a:outerShdw>
                </a:effectLst>
              </a:rPr>
              <a:t>History</a:t>
            </a:r>
            <a:endParaRPr lang="en-US" sz="28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41F249D-A64D-40D7-8DD1-3D4C19A3839C}"/>
              </a:ext>
            </a:extLst>
          </p:cNvPr>
          <p:cNvSpPr>
            <a:spLocks noGrp="1"/>
          </p:cNvSpPr>
          <p:nvPr>
            <p:ph type="body" sz="quarter" idx="12"/>
          </p:nvPr>
        </p:nvSpPr>
        <p:spPr/>
        <p:txBody>
          <a:bodyPr/>
          <a:lstStyle/>
          <a:p>
            <a:r>
              <a:rPr lang="en-AU" sz="2000" b="1" dirty="0">
                <a:solidFill>
                  <a:srgbClr val="0070C0"/>
                </a:solidFill>
              </a:rPr>
              <a:t>Ancient History</a:t>
            </a:r>
            <a:r>
              <a:rPr lang="en-AU" sz="2000" b="1" dirty="0">
                <a:solidFill>
                  <a:srgbClr val="C00000"/>
                </a:solidFill>
              </a:rPr>
              <a:t> </a:t>
            </a:r>
            <a:r>
              <a:rPr lang="en-AU" sz="2000" dirty="0">
                <a:solidFill>
                  <a:srgbClr val="00B050"/>
                </a:solidFill>
              </a:rPr>
              <a:t>(Cat A)</a:t>
            </a:r>
            <a:r>
              <a:rPr lang="en-AU" sz="2000" b="1" dirty="0">
                <a:solidFill>
                  <a:srgbClr val="C00000"/>
                </a:solidFill>
              </a:rPr>
              <a:t> </a:t>
            </a:r>
            <a:r>
              <a:rPr lang="en-AU" b="1" dirty="0">
                <a:solidFill>
                  <a:srgbClr val="C00000"/>
                </a:solidFill>
              </a:rPr>
              <a:t>(New Course)</a:t>
            </a:r>
          </a:p>
          <a:p>
            <a:endParaRPr lang="en-AU" b="1" dirty="0"/>
          </a:p>
          <a:p>
            <a:r>
              <a:rPr lang="en-AU" b="1" dirty="0"/>
              <a:t>The study of Ancient History in Stage 6 enables students to:</a:t>
            </a:r>
          </a:p>
          <a:p>
            <a:r>
              <a:rPr lang="en-AU" b="1" dirty="0"/>
              <a:t> </a:t>
            </a:r>
          </a:p>
          <a:p>
            <a:pPr marL="742950" lvl="1" indent="-285750">
              <a:buFont typeface="Wingdings" panose="05000000000000000000" pitchFamily="2" charset="2"/>
              <a:buChar char="§"/>
            </a:pPr>
            <a:r>
              <a:rPr lang="en-AU" sz="2000" dirty="0"/>
              <a:t>develop knowledge and understanding of the ancient world, historical skills, and values and attitudes essential to an   appreciation of the ancient world </a:t>
            </a:r>
          </a:p>
          <a:p>
            <a:pPr marL="742950" lvl="1" indent="-285750">
              <a:buFont typeface="Wingdings" panose="05000000000000000000" pitchFamily="2" charset="2"/>
              <a:buChar char="§"/>
            </a:pPr>
            <a:r>
              <a:rPr lang="en-AU" sz="2000" dirty="0"/>
              <a:t>develop a lifelong interest in the study of history </a:t>
            </a:r>
          </a:p>
          <a:p>
            <a:pPr marL="742950" lvl="1" indent="-285750">
              <a:buFont typeface="Wingdings" panose="05000000000000000000" pitchFamily="2" charset="2"/>
              <a:buChar char="§"/>
            </a:pPr>
            <a:r>
              <a:rPr lang="en-AU" sz="2000" dirty="0"/>
              <a:t>prepare for active and informed citizenship in the contemporary world.</a:t>
            </a:r>
          </a:p>
          <a:p>
            <a:endParaRPr lang="en-US" dirty="0"/>
          </a:p>
        </p:txBody>
      </p:sp>
      <p:sp>
        <p:nvSpPr>
          <p:cNvPr id="4" name="Text Placeholder 3">
            <a:extLst>
              <a:ext uri="{FF2B5EF4-FFF2-40B4-BE49-F238E27FC236}">
                <a16:creationId xmlns:a16="http://schemas.microsoft.com/office/drawing/2014/main" id="{93078FFF-20EB-4F2C-AF6D-30F72061C9B4}"/>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7" name="Picture 2" descr="https://darkspypublications.files.wordpress.com/2011/01/2010fir_0131.jpg">
            <a:extLst>
              <a:ext uri="{FF2B5EF4-FFF2-40B4-BE49-F238E27FC236}">
                <a16:creationId xmlns:a16="http://schemas.microsoft.com/office/drawing/2014/main" id="{CC1A122A-4535-4D82-9FE8-32FEF2F5D1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5775481" y="1016786"/>
            <a:ext cx="2459831" cy="16402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D59C5D5-CA49-4ADF-8D28-00C019849DD6}"/>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9" name="Picture 8">
            <a:extLst>
              <a:ext uri="{FF2B5EF4-FFF2-40B4-BE49-F238E27FC236}">
                <a16:creationId xmlns:a16="http://schemas.microsoft.com/office/drawing/2014/main" id="{198D6711-1722-429B-AF20-8D31DC2EF627}"/>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7612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52501"/>
            <a:ext cx="8102283" cy="495299"/>
          </a:xfrm>
        </p:spPr>
        <p:txBody>
          <a:bodyPr/>
          <a:lstStyle/>
          <a:p>
            <a:pPr algn="ctr"/>
            <a:r>
              <a:rPr lang="en-AU" sz="2800" dirty="0">
                <a:effectLst>
                  <a:outerShdw blurRad="38100" dist="38100" dir="2700000" algn="tl">
                    <a:srgbClr val="000000">
                      <a:alpha val="43137"/>
                    </a:srgbClr>
                  </a:outerShdw>
                </a:effectLst>
              </a:rPr>
              <a:t>The Higher School Certificate</a:t>
            </a:r>
          </a:p>
        </p:txBody>
      </p:sp>
      <p:sp>
        <p:nvSpPr>
          <p:cNvPr id="3" name="Text Placeholder 2"/>
          <p:cNvSpPr>
            <a:spLocks noGrp="1"/>
          </p:cNvSpPr>
          <p:nvPr>
            <p:ph type="body" sz="quarter" idx="12"/>
          </p:nvPr>
        </p:nvSpPr>
        <p:spPr>
          <a:xfrm>
            <a:off x="538480" y="1938267"/>
            <a:ext cx="8029575" cy="3330863"/>
          </a:xfrm>
        </p:spPr>
        <p:txBody>
          <a:bodyPr/>
          <a:lstStyle/>
          <a:p>
            <a:pPr marL="342900" indent="-342900">
              <a:lnSpc>
                <a:spcPct val="80000"/>
              </a:lnSpc>
              <a:spcBef>
                <a:spcPts val="1200"/>
              </a:spcBef>
              <a:spcAft>
                <a:spcPts val="600"/>
              </a:spcAft>
              <a:buFont typeface="Arial" panose="020B0604020202020204" pitchFamily="34" charset="0"/>
              <a:buChar char="•"/>
            </a:pPr>
            <a:r>
              <a:rPr lang="en-AU" altLang="en-US" sz="2400" dirty="0">
                <a:latin typeface="Helvetica" charset="0"/>
              </a:rPr>
              <a:t>is the culmination of a student’s school career </a:t>
            </a:r>
          </a:p>
          <a:p>
            <a:pPr marL="342900" indent="-342900">
              <a:lnSpc>
                <a:spcPct val="80000"/>
              </a:lnSpc>
              <a:spcBef>
                <a:spcPts val="1200"/>
              </a:spcBef>
              <a:spcAft>
                <a:spcPts val="600"/>
              </a:spcAft>
              <a:buFont typeface="Arial" panose="020B0604020202020204" pitchFamily="34" charset="0"/>
              <a:buChar char="•"/>
            </a:pPr>
            <a:r>
              <a:rPr lang="en-AU" altLang="en-US" sz="2400" dirty="0">
                <a:latin typeface="Helvetica" charset="0"/>
              </a:rPr>
              <a:t>is the highest educational award that can be achieved at secondary school in New South Wales</a:t>
            </a:r>
          </a:p>
          <a:p>
            <a:pPr marL="342900" indent="-342900">
              <a:lnSpc>
                <a:spcPct val="80000"/>
              </a:lnSpc>
              <a:spcBef>
                <a:spcPts val="1200"/>
              </a:spcBef>
              <a:spcAft>
                <a:spcPts val="600"/>
              </a:spcAft>
              <a:buFont typeface="Arial" panose="020B0604020202020204" pitchFamily="34" charset="0"/>
              <a:buChar char="•"/>
            </a:pPr>
            <a:r>
              <a:rPr lang="en-GB" altLang="en-US" sz="2400" dirty="0">
                <a:latin typeface="Helvetica" charset="0"/>
              </a:rPr>
              <a:t>reports student achievement in terms of a </a:t>
            </a:r>
            <a:r>
              <a:rPr lang="en-GB" altLang="en-US" sz="2400" b="1" dirty="0">
                <a:solidFill>
                  <a:srgbClr val="280070"/>
                </a:solidFill>
                <a:latin typeface="Helvetica" charset="0"/>
              </a:rPr>
              <a:t>standard</a:t>
            </a:r>
            <a:r>
              <a:rPr lang="en-GB" altLang="en-US" sz="2400" b="1" dirty="0">
                <a:latin typeface="Helvetica" charset="0"/>
              </a:rPr>
              <a:t> </a:t>
            </a:r>
            <a:r>
              <a:rPr lang="en-GB" altLang="en-US" sz="2400" dirty="0">
                <a:latin typeface="Helvetica" charset="0"/>
              </a:rPr>
              <a:t>achieved in individual courses</a:t>
            </a:r>
          </a:p>
          <a:p>
            <a:pPr marL="342900" indent="-342900">
              <a:lnSpc>
                <a:spcPct val="80000"/>
              </a:lnSpc>
              <a:spcBef>
                <a:spcPts val="1200"/>
              </a:spcBef>
              <a:spcAft>
                <a:spcPts val="600"/>
              </a:spcAft>
              <a:buFont typeface="Arial" panose="020B0604020202020204" pitchFamily="34" charset="0"/>
              <a:buChar char="•"/>
            </a:pPr>
            <a:r>
              <a:rPr lang="en-GB" altLang="en-US" sz="2400" dirty="0">
                <a:latin typeface="Helvetica" charset="0"/>
              </a:rPr>
              <a:t>presents a </a:t>
            </a:r>
            <a:r>
              <a:rPr lang="en-GB" altLang="en-US" sz="2400" b="1" dirty="0">
                <a:solidFill>
                  <a:srgbClr val="280070"/>
                </a:solidFill>
                <a:latin typeface="Helvetica" charset="0"/>
              </a:rPr>
              <a:t>profile</a:t>
            </a:r>
            <a:r>
              <a:rPr lang="en-GB" altLang="en-US" sz="2400" dirty="0">
                <a:latin typeface="Helvetica" charset="0"/>
              </a:rPr>
              <a:t> of student achievement across a broad range of subjects</a:t>
            </a:r>
            <a:endParaRPr lang="en-US" altLang="en-US" sz="2400" dirty="0">
              <a:latin typeface="Helvetica" charset="0"/>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DDF5692D-F1E5-4A22-8808-102EDA105A6B}"/>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D86C71FC-6823-4C0E-86F1-4883D78A7840}"/>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11665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46E153-1924-446E-BA58-2BAEAFFD917F}"/>
              </a:ext>
            </a:extLst>
          </p:cNvPr>
          <p:cNvSpPr>
            <a:spLocks noGrp="1"/>
          </p:cNvSpPr>
          <p:nvPr>
            <p:ph type="body" sz="quarter" idx="12"/>
          </p:nvPr>
        </p:nvSpPr>
        <p:spPr>
          <a:xfrm>
            <a:off x="574833" y="1419513"/>
            <a:ext cx="8029575" cy="5038437"/>
          </a:xfrm>
        </p:spPr>
        <p:txBody>
          <a:bodyPr/>
          <a:lstStyle/>
          <a:p>
            <a:pPr>
              <a:lnSpc>
                <a:spcPct val="150000"/>
              </a:lnSpc>
            </a:pPr>
            <a:r>
              <a:rPr lang="en-AU" b="1" dirty="0"/>
              <a:t>Topics studied include:</a:t>
            </a:r>
          </a:p>
          <a:p>
            <a:pPr marL="742950" lvl="1" indent="-285750">
              <a:lnSpc>
                <a:spcPct val="150000"/>
              </a:lnSpc>
              <a:buFont typeface="Wingdings" panose="05000000000000000000" pitchFamily="2" charset="2"/>
              <a:buChar char="Ø"/>
            </a:pPr>
            <a:r>
              <a:rPr lang="en-AU" sz="2000" u="sng" dirty="0"/>
              <a:t>The nature of Ancient History</a:t>
            </a:r>
            <a:r>
              <a:rPr lang="en-AU" sz="2000" dirty="0"/>
              <a:t> - archaeology and methods used to reconstruct the past: The Iceman</a:t>
            </a:r>
          </a:p>
          <a:p>
            <a:pPr marL="742950" lvl="1" indent="-285750">
              <a:lnSpc>
                <a:spcPct val="150000"/>
              </a:lnSpc>
              <a:buFont typeface="Wingdings" panose="05000000000000000000" pitchFamily="2" charset="2"/>
              <a:buChar char="Ø"/>
            </a:pPr>
            <a:r>
              <a:rPr lang="en-AU" sz="2000" u="sng" dirty="0"/>
              <a:t>Case Studies</a:t>
            </a:r>
            <a:r>
              <a:rPr lang="en-AU" sz="2000" dirty="0"/>
              <a:t> - Thera/Santorini, Tutankhamun’s Tomb, Persepolis, China’s Entombed Warriors</a:t>
            </a:r>
          </a:p>
          <a:p>
            <a:pPr marL="742950" lvl="1" indent="-285750">
              <a:lnSpc>
                <a:spcPct val="150000"/>
              </a:lnSpc>
              <a:buFont typeface="Wingdings" panose="05000000000000000000" pitchFamily="2" charset="2"/>
              <a:buChar char="Ø"/>
            </a:pPr>
            <a:r>
              <a:rPr lang="en-AU" sz="2000" u="sng" dirty="0"/>
              <a:t>Core Study</a:t>
            </a:r>
            <a:r>
              <a:rPr lang="en-AU" sz="2000" dirty="0"/>
              <a:t> - Cities of Vesuvius – Pompeii and Herculaneum </a:t>
            </a:r>
          </a:p>
          <a:p>
            <a:pPr marL="742950" lvl="1" indent="-285750">
              <a:lnSpc>
                <a:spcPct val="150000"/>
              </a:lnSpc>
              <a:buFont typeface="Wingdings" panose="05000000000000000000" pitchFamily="2" charset="2"/>
              <a:buChar char="Ø"/>
            </a:pPr>
            <a:r>
              <a:rPr lang="en-AU" sz="2000" u="sng" dirty="0"/>
              <a:t>Ancient Societies </a:t>
            </a:r>
            <a:r>
              <a:rPr lang="en-AU" sz="2000" dirty="0"/>
              <a:t>- Greece Spartan Society</a:t>
            </a:r>
          </a:p>
          <a:p>
            <a:pPr marL="742950" lvl="1" indent="-285750">
              <a:lnSpc>
                <a:spcPct val="150000"/>
              </a:lnSpc>
              <a:buFont typeface="Wingdings" panose="05000000000000000000" pitchFamily="2" charset="2"/>
              <a:buChar char="Ø"/>
            </a:pPr>
            <a:r>
              <a:rPr lang="en-AU" sz="2000" u="sng" dirty="0"/>
              <a:t>Personalities in their Times</a:t>
            </a:r>
            <a:r>
              <a:rPr lang="en-AU" sz="2000" dirty="0"/>
              <a:t> - Hatshepsut</a:t>
            </a:r>
          </a:p>
          <a:p>
            <a:pPr marL="742950" lvl="1" indent="-285750">
              <a:lnSpc>
                <a:spcPct val="150000"/>
              </a:lnSpc>
              <a:buFont typeface="Wingdings" panose="05000000000000000000" pitchFamily="2" charset="2"/>
              <a:buChar char="Ø"/>
            </a:pPr>
            <a:r>
              <a:rPr lang="en-AU" sz="2000" u="sng" dirty="0"/>
              <a:t>Historical Periods</a:t>
            </a:r>
            <a:r>
              <a:rPr lang="en-AU" sz="2000" dirty="0"/>
              <a:t> - New Kingdom Egypt: Amenhotep III to the death of Ramesses II</a:t>
            </a:r>
          </a:p>
          <a:p>
            <a:pPr>
              <a:lnSpc>
                <a:spcPct val="150000"/>
              </a:lnSpc>
            </a:pPr>
            <a:endParaRPr lang="en-US" dirty="0"/>
          </a:p>
        </p:txBody>
      </p:sp>
      <p:sp>
        <p:nvSpPr>
          <p:cNvPr id="4" name="Text Placeholder 3">
            <a:extLst>
              <a:ext uri="{FF2B5EF4-FFF2-40B4-BE49-F238E27FC236}">
                <a16:creationId xmlns:a16="http://schemas.microsoft.com/office/drawing/2014/main" id="{4DB8A347-A805-47E9-8B00-FA483FD6AB61}"/>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604F2BF5-7BAB-4F28-9280-982B469EB0D1}"/>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1E23EFDD-B5D4-4D3A-BFB0-FA89FDEA5A9E}"/>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3308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DDE96B-28AE-4E49-9B50-7C6CA401FE20}"/>
              </a:ext>
            </a:extLst>
          </p:cNvPr>
          <p:cNvSpPr>
            <a:spLocks noGrp="1"/>
          </p:cNvSpPr>
          <p:nvPr>
            <p:ph type="body" sz="quarter" idx="12"/>
          </p:nvPr>
        </p:nvSpPr>
        <p:spPr>
          <a:xfrm>
            <a:off x="352743" y="1843086"/>
            <a:ext cx="8029575" cy="4371975"/>
          </a:xfrm>
        </p:spPr>
        <p:txBody>
          <a:bodyPr/>
          <a:lstStyle/>
          <a:p>
            <a:r>
              <a:rPr lang="en-AU" sz="2000" b="1" dirty="0">
                <a:solidFill>
                  <a:srgbClr val="0070C0"/>
                </a:solidFill>
              </a:rPr>
              <a:t>Modern History </a:t>
            </a:r>
            <a:r>
              <a:rPr lang="en-AU" sz="2000" dirty="0">
                <a:solidFill>
                  <a:srgbClr val="00B050"/>
                </a:solidFill>
              </a:rPr>
              <a:t>(Cat A)</a:t>
            </a:r>
            <a:r>
              <a:rPr lang="en-AU" sz="2000" b="1" dirty="0">
                <a:solidFill>
                  <a:srgbClr val="0070C0"/>
                </a:solidFill>
              </a:rPr>
              <a:t> </a:t>
            </a:r>
            <a:r>
              <a:rPr lang="en-AU" b="1" dirty="0">
                <a:solidFill>
                  <a:srgbClr val="C00000"/>
                </a:solidFill>
              </a:rPr>
              <a:t>(New Course)</a:t>
            </a:r>
            <a:endParaRPr lang="en-AU" b="1" dirty="0">
              <a:solidFill>
                <a:srgbClr val="0070C0"/>
              </a:solidFill>
            </a:endParaRPr>
          </a:p>
          <a:p>
            <a:endParaRPr lang="en-AU" b="1" dirty="0"/>
          </a:p>
          <a:p>
            <a:r>
              <a:rPr lang="en-AU" b="1" dirty="0"/>
              <a:t>The study of Modern History in Stage 6 enables students to</a:t>
            </a:r>
            <a:r>
              <a:rPr lang="en-AU" dirty="0"/>
              <a:t>: </a:t>
            </a:r>
          </a:p>
          <a:p>
            <a:pPr marL="742950" lvl="1" indent="-285750">
              <a:lnSpc>
                <a:spcPct val="150000"/>
              </a:lnSpc>
              <a:buFont typeface="Wingdings" panose="05000000000000000000" pitchFamily="2" charset="2"/>
              <a:buChar char="§"/>
            </a:pPr>
            <a:r>
              <a:rPr lang="en-AU" sz="2000" dirty="0"/>
              <a:t>develop knowledge and understanding of the modern world, the skills of critical analysis, and values and attitudes essential for an appreciation of the people, forces and ideas that have shaped the modern world</a:t>
            </a:r>
          </a:p>
          <a:p>
            <a:pPr marL="742950" lvl="1" indent="-285750">
              <a:lnSpc>
                <a:spcPct val="150000"/>
              </a:lnSpc>
              <a:buFont typeface="Wingdings" panose="05000000000000000000" pitchFamily="2" charset="2"/>
              <a:buChar char="§"/>
            </a:pPr>
            <a:r>
              <a:rPr lang="en-AU" sz="2000" dirty="0"/>
              <a:t>develop a lifelong interest in the study of history</a:t>
            </a:r>
          </a:p>
          <a:p>
            <a:pPr marL="742950" lvl="1" indent="-285750">
              <a:lnSpc>
                <a:spcPct val="150000"/>
              </a:lnSpc>
              <a:buFont typeface="Wingdings" panose="05000000000000000000" pitchFamily="2" charset="2"/>
              <a:buChar char="§"/>
            </a:pPr>
            <a:r>
              <a:rPr lang="en-AU" sz="2000" dirty="0"/>
              <a:t>prepare for active and informed citizenship in the contemporary world.</a:t>
            </a:r>
            <a:endParaRPr lang="en-AU" dirty="0"/>
          </a:p>
          <a:p>
            <a:endParaRPr lang="en-US" dirty="0"/>
          </a:p>
        </p:txBody>
      </p:sp>
      <p:sp>
        <p:nvSpPr>
          <p:cNvPr id="4" name="Text Placeholder 3">
            <a:extLst>
              <a:ext uri="{FF2B5EF4-FFF2-40B4-BE49-F238E27FC236}">
                <a16:creationId xmlns:a16="http://schemas.microsoft.com/office/drawing/2014/main" id="{2AAB9B90-DAAC-47B3-857E-04E5369147E0}"/>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descr="https://brightcove.hs.llnwd.net/e1/pd/4495439099001/4495439099001_5325818779001_5305215534001-vs.jpg?pubId=4495439099001&amp;videoId=5305215534001">
            <a:extLst>
              <a:ext uri="{FF2B5EF4-FFF2-40B4-BE49-F238E27FC236}">
                <a16:creationId xmlns:a16="http://schemas.microsoft.com/office/drawing/2014/main" id="{1E7F8A18-D63F-402A-9FFF-2CF8A69FB3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7016" y="955895"/>
            <a:ext cx="2525013" cy="1420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591DE1-50F4-4253-AB53-8D70A94E01EF}"/>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7" name="Picture 6">
            <a:extLst>
              <a:ext uri="{FF2B5EF4-FFF2-40B4-BE49-F238E27FC236}">
                <a16:creationId xmlns:a16="http://schemas.microsoft.com/office/drawing/2014/main" id="{E44AFC77-25EC-40DA-B231-DE6467074F99}"/>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4958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967264-BB0A-4A76-B81F-CEC43E7E1C4F}"/>
              </a:ext>
            </a:extLst>
          </p:cNvPr>
          <p:cNvSpPr>
            <a:spLocks noGrp="1"/>
          </p:cNvSpPr>
          <p:nvPr>
            <p:ph type="body" sz="quarter" idx="12"/>
          </p:nvPr>
        </p:nvSpPr>
        <p:spPr>
          <a:xfrm>
            <a:off x="574833" y="1600200"/>
            <a:ext cx="8029575" cy="4086226"/>
          </a:xfrm>
        </p:spPr>
        <p:txBody>
          <a:bodyPr/>
          <a:lstStyle/>
          <a:p>
            <a:r>
              <a:rPr lang="en-AU" b="1" dirty="0"/>
              <a:t>Topics studied include:</a:t>
            </a:r>
          </a:p>
          <a:p>
            <a:endParaRPr lang="en-AU" b="1" dirty="0"/>
          </a:p>
          <a:p>
            <a:pPr marL="800100" lvl="1" indent="-342900">
              <a:buFont typeface="Arial" panose="020B0604020202020204" pitchFamily="34" charset="0"/>
              <a:buChar char="•"/>
            </a:pPr>
            <a:r>
              <a:rPr lang="en-AU" sz="2000" u="sng" dirty="0"/>
              <a:t>The Nature of Modern History</a:t>
            </a:r>
            <a:r>
              <a:rPr lang="en-AU" sz="2000" dirty="0"/>
              <a:t> - How we portray the past: Film Analysis: Titanic </a:t>
            </a:r>
          </a:p>
          <a:p>
            <a:pPr marL="800100" lvl="1" indent="-342900">
              <a:buFont typeface="Arial" panose="020B0604020202020204" pitchFamily="34" charset="0"/>
              <a:buChar char="•"/>
            </a:pPr>
            <a:r>
              <a:rPr lang="en-AU" sz="2000" u="sng" dirty="0"/>
              <a:t>Case Studies</a:t>
            </a:r>
            <a:r>
              <a:rPr lang="en-AU" sz="2000" dirty="0"/>
              <a:t> - Break up of Yugoslavia/ The Rise of Muslim Fundamentalism after Iranian Revolution 1979</a:t>
            </a:r>
          </a:p>
          <a:p>
            <a:pPr marL="800100" lvl="1" indent="-342900">
              <a:buFont typeface="Arial" panose="020B0604020202020204" pitchFamily="34" charset="0"/>
              <a:buChar char="•"/>
            </a:pPr>
            <a:r>
              <a:rPr lang="en-AU" sz="2000" u="sng" dirty="0"/>
              <a:t>The Shaping of the Modern World</a:t>
            </a:r>
            <a:r>
              <a:rPr lang="en-AU" sz="2000" dirty="0"/>
              <a:t> Core Study - Power and Authority: The Rise of Nazi Germany</a:t>
            </a:r>
          </a:p>
          <a:p>
            <a:pPr marL="800100" lvl="1" indent="-342900">
              <a:buFont typeface="Arial" panose="020B0604020202020204" pitchFamily="34" charset="0"/>
              <a:buChar char="•"/>
            </a:pPr>
            <a:r>
              <a:rPr lang="en-AU" sz="2000" u="sng" dirty="0"/>
              <a:t>National Studies</a:t>
            </a:r>
            <a:r>
              <a:rPr lang="en-AU" sz="2000" dirty="0"/>
              <a:t> - Twentieth Century Russia/ USSR </a:t>
            </a:r>
          </a:p>
          <a:p>
            <a:pPr marL="800100" lvl="1" indent="-342900">
              <a:buFont typeface="Arial" panose="020B0604020202020204" pitchFamily="34" charset="0"/>
              <a:buChar char="•"/>
            </a:pPr>
            <a:r>
              <a:rPr lang="en-AU" sz="2000" u="sng" dirty="0"/>
              <a:t>Peace and Conflict</a:t>
            </a:r>
            <a:r>
              <a:rPr lang="en-AU" sz="2000" dirty="0"/>
              <a:t> - Conflict in Indochina 1954-1975</a:t>
            </a:r>
          </a:p>
          <a:p>
            <a:pPr marL="800100" lvl="1" indent="-342900">
              <a:buFont typeface="Arial" panose="020B0604020202020204" pitchFamily="34" charset="0"/>
              <a:buChar char="•"/>
            </a:pPr>
            <a:r>
              <a:rPr lang="en-AU" sz="2000" u="sng" dirty="0"/>
              <a:t>Change in the Modern World</a:t>
            </a:r>
            <a:r>
              <a:rPr lang="en-AU" sz="2000" dirty="0"/>
              <a:t> - Civil Rights in the USA  1945-1968</a:t>
            </a:r>
            <a:endParaRPr lang="en-US" dirty="0"/>
          </a:p>
        </p:txBody>
      </p:sp>
      <p:sp>
        <p:nvSpPr>
          <p:cNvPr id="4" name="Text Placeholder 3">
            <a:extLst>
              <a:ext uri="{FF2B5EF4-FFF2-40B4-BE49-F238E27FC236}">
                <a16:creationId xmlns:a16="http://schemas.microsoft.com/office/drawing/2014/main" id="{4C076011-E073-40E4-AD60-F5E4DF9AF019}"/>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E3289A00-5B9C-4351-AC7E-6B2FA64FAEE3}"/>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2510E070-1E80-4D58-861E-9AC08EA350C4}"/>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52950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AE73F1D-B081-4DE9-B55A-23EFEA7185AC}"/>
              </a:ext>
            </a:extLst>
          </p:cNvPr>
          <p:cNvSpPr>
            <a:spLocks noGrp="1"/>
          </p:cNvSpPr>
          <p:nvPr>
            <p:ph type="body" sz="quarter" idx="12"/>
          </p:nvPr>
        </p:nvSpPr>
        <p:spPr>
          <a:xfrm>
            <a:off x="2657476" y="1257300"/>
            <a:ext cx="5983288" cy="5243513"/>
          </a:xfrm>
        </p:spPr>
        <p:txBody>
          <a:bodyPr/>
          <a:lstStyle/>
          <a:p>
            <a:r>
              <a:rPr lang="en-AU" sz="1600" b="1" dirty="0"/>
              <a:t>Through the study of HSC History Extension, students will: learn about:</a:t>
            </a:r>
          </a:p>
          <a:p>
            <a:pPr marL="285750" indent="-285750">
              <a:buFont typeface="Wingdings" panose="05000000000000000000" pitchFamily="2" charset="2"/>
              <a:buChar char="§"/>
            </a:pPr>
            <a:r>
              <a:rPr lang="en-AU" sz="1700" dirty="0"/>
              <a:t>significant historiographical ideas and processes learn to </a:t>
            </a:r>
          </a:p>
          <a:p>
            <a:pPr marL="285750" indent="-285750">
              <a:buFont typeface="Wingdings" panose="05000000000000000000" pitchFamily="2" charset="2"/>
              <a:buChar char="§"/>
            </a:pPr>
            <a:r>
              <a:rPr lang="en-AU" sz="1700" dirty="0"/>
              <a:t>design, undertake and communicate historical inquiry, appreciate </a:t>
            </a:r>
          </a:p>
          <a:p>
            <a:pPr marL="285750" indent="-285750">
              <a:buFont typeface="Wingdings" panose="05000000000000000000" pitchFamily="2" charset="2"/>
              <a:buChar char="§"/>
            </a:pPr>
            <a:r>
              <a:rPr lang="en-AU" sz="1700" dirty="0"/>
              <a:t>the way history has been recorded over time </a:t>
            </a:r>
          </a:p>
          <a:p>
            <a:pPr marL="285750" indent="-285750">
              <a:buFont typeface="Wingdings" panose="05000000000000000000" pitchFamily="2" charset="2"/>
              <a:buChar char="§"/>
            </a:pPr>
            <a:r>
              <a:rPr lang="en-AU" sz="1700" dirty="0"/>
              <a:t>the value of history for critical interpretation of the contemporary world </a:t>
            </a:r>
          </a:p>
          <a:p>
            <a:pPr marL="285750" indent="-285750">
              <a:buFont typeface="Wingdings" panose="05000000000000000000" pitchFamily="2" charset="2"/>
              <a:buChar char="§"/>
            </a:pPr>
            <a:r>
              <a:rPr lang="en-AU" sz="1700" dirty="0"/>
              <a:t>the contribution of historical studies towards life-long learning. </a:t>
            </a:r>
          </a:p>
          <a:p>
            <a:endParaRPr lang="en-AU" sz="1600" b="1" dirty="0"/>
          </a:p>
          <a:p>
            <a:r>
              <a:rPr lang="en-AU" sz="1600" b="1" dirty="0"/>
              <a:t>Topics studied include:</a:t>
            </a:r>
          </a:p>
          <a:p>
            <a:pPr marL="285750" indent="-285750">
              <a:buFont typeface="Arial" panose="020B0604020202020204" pitchFamily="34" charset="0"/>
              <a:buChar char="•"/>
            </a:pPr>
            <a:r>
              <a:rPr lang="en-AU" sz="1700" u="sng" dirty="0"/>
              <a:t>How is history studied</a:t>
            </a:r>
            <a:r>
              <a:rPr lang="en-AU" sz="1700" dirty="0"/>
              <a:t>? How do our perceptions alter over time?</a:t>
            </a:r>
          </a:p>
          <a:p>
            <a:pPr marL="285750" indent="-285750">
              <a:buFont typeface="Arial" panose="020B0604020202020204" pitchFamily="34" charset="0"/>
              <a:buChar char="•"/>
            </a:pPr>
            <a:r>
              <a:rPr lang="en-AU" sz="1700" u="sng" dirty="0"/>
              <a:t>Case study</a:t>
            </a:r>
            <a:r>
              <a:rPr lang="en-AU" sz="1700" dirty="0"/>
              <a:t>: John Fitzgerald Kennedy</a:t>
            </a:r>
          </a:p>
          <a:p>
            <a:pPr marL="285750" indent="-285750">
              <a:buFont typeface="Arial" panose="020B0604020202020204" pitchFamily="34" charset="0"/>
              <a:buChar char="•"/>
            </a:pPr>
            <a:r>
              <a:rPr lang="en-AU" sz="1700" u="sng" dirty="0"/>
              <a:t>History Project</a:t>
            </a:r>
            <a:r>
              <a:rPr lang="en-AU" sz="1700" dirty="0"/>
              <a:t>: Individual historical investigation on area of interest.</a:t>
            </a:r>
          </a:p>
          <a:p>
            <a:pPr>
              <a:buFont typeface="Wingdings" panose="05000000000000000000" pitchFamily="2" charset="2"/>
              <a:buChar char="v"/>
            </a:pPr>
            <a:endParaRPr lang="en-AU" sz="1600" dirty="0"/>
          </a:p>
          <a:p>
            <a:pPr>
              <a:buFont typeface="Wingdings" panose="05000000000000000000" pitchFamily="2" charset="2"/>
              <a:buChar char="v"/>
            </a:pPr>
            <a:r>
              <a:rPr lang="en-AU" sz="1600" b="1" dirty="0"/>
              <a:t>The extension course is only available to students of either Modern or Ancient History in Year 12</a:t>
            </a:r>
          </a:p>
          <a:p>
            <a:endParaRPr lang="en-US" dirty="0"/>
          </a:p>
        </p:txBody>
      </p:sp>
      <p:sp>
        <p:nvSpPr>
          <p:cNvPr id="8" name="Text Placeholder 7">
            <a:extLst>
              <a:ext uri="{FF2B5EF4-FFF2-40B4-BE49-F238E27FC236}">
                <a16:creationId xmlns:a16="http://schemas.microsoft.com/office/drawing/2014/main" id="{A675CF3B-4D0D-4ED6-A013-D713CF436CAB}"/>
              </a:ext>
            </a:extLst>
          </p:cNvPr>
          <p:cNvSpPr>
            <a:spLocks noGrp="1"/>
          </p:cNvSpPr>
          <p:nvPr>
            <p:ph type="body" sz="quarter" idx="14"/>
          </p:nvPr>
        </p:nvSpPr>
        <p:spPr/>
        <p:txBody>
          <a:bodyPr/>
          <a:lstStyle/>
          <a:p>
            <a:r>
              <a:rPr lang="en-US" dirty="0"/>
              <a:t>Year 10 Subject Selection for Stage 6</a:t>
            </a:r>
          </a:p>
          <a:p>
            <a:endParaRPr lang="en-US" dirty="0"/>
          </a:p>
        </p:txBody>
      </p:sp>
      <p:pic>
        <p:nvPicPr>
          <p:cNvPr id="9" name="Picture 2" descr="John F. Kennedy, White House photo portrait, looking up.jpg">
            <a:extLst>
              <a:ext uri="{FF2B5EF4-FFF2-40B4-BE49-F238E27FC236}">
                <a16:creationId xmlns:a16="http://schemas.microsoft.com/office/drawing/2014/main" id="{F4ECBFF5-A959-4C65-A57A-66B51B03194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9586" r="9586"/>
          <a:stretch>
            <a:fillRect/>
          </a:stretch>
        </p:blipFill>
        <p:spPr bwMode="auto">
          <a:xfrm>
            <a:off x="538480" y="2758774"/>
            <a:ext cx="1814513" cy="28673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6DE49F-48FC-45BE-9BF8-3CD5C4924FCE}"/>
              </a:ext>
            </a:extLst>
          </p:cNvPr>
          <p:cNvSpPr txBox="1"/>
          <p:nvPr/>
        </p:nvSpPr>
        <p:spPr>
          <a:xfrm>
            <a:off x="357188" y="1257300"/>
            <a:ext cx="2300288" cy="1292662"/>
          </a:xfrm>
          <a:prstGeom prst="rect">
            <a:avLst/>
          </a:prstGeom>
          <a:noFill/>
        </p:spPr>
        <p:txBody>
          <a:bodyPr wrap="square" rtlCol="0">
            <a:spAutoFit/>
          </a:bodyPr>
          <a:lstStyle/>
          <a:p>
            <a:r>
              <a:rPr lang="en-AU" sz="2000" b="1" dirty="0">
                <a:solidFill>
                  <a:srgbClr val="0070C0"/>
                </a:solidFill>
              </a:rPr>
              <a:t>History </a:t>
            </a:r>
          </a:p>
          <a:p>
            <a:r>
              <a:rPr lang="en-AU" sz="2000" b="1" dirty="0">
                <a:solidFill>
                  <a:srgbClr val="0070C0"/>
                </a:solidFill>
              </a:rPr>
              <a:t>Extension</a:t>
            </a:r>
          </a:p>
          <a:p>
            <a:r>
              <a:rPr lang="en-AU" sz="2000" dirty="0">
                <a:solidFill>
                  <a:srgbClr val="00B050"/>
                </a:solidFill>
              </a:rPr>
              <a:t>(Cat A)</a:t>
            </a:r>
            <a:endParaRPr lang="en-AU" sz="2000" b="1" dirty="0">
              <a:solidFill>
                <a:srgbClr val="0070C0"/>
              </a:solidFill>
            </a:endParaRPr>
          </a:p>
          <a:p>
            <a:r>
              <a:rPr lang="en-AU" b="1" dirty="0">
                <a:solidFill>
                  <a:srgbClr val="C00000"/>
                </a:solidFill>
              </a:rPr>
              <a:t>(New Course)</a:t>
            </a:r>
            <a:endParaRPr lang="en-US" b="1" dirty="0">
              <a:solidFill>
                <a:srgbClr val="C00000"/>
              </a:solidFill>
            </a:endParaRPr>
          </a:p>
        </p:txBody>
      </p:sp>
      <p:pic>
        <p:nvPicPr>
          <p:cNvPr id="11" name="Picture 10">
            <a:extLst>
              <a:ext uri="{FF2B5EF4-FFF2-40B4-BE49-F238E27FC236}">
                <a16:creationId xmlns:a16="http://schemas.microsoft.com/office/drawing/2014/main" id="{3522ACDE-4CD6-4002-8370-D8523C25AB78}"/>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12" name="Picture 11">
            <a:extLst>
              <a:ext uri="{FF2B5EF4-FFF2-40B4-BE49-F238E27FC236}">
                <a16:creationId xmlns:a16="http://schemas.microsoft.com/office/drawing/2014/main" id="{CC3ECC5B-2939-4EFA-B365-EA94FAEB6634}"/>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54904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F68D10-B67B-47B3-97F5-FA7AC0C3CDE5}"/>
              </a:ext>
            </a:extLst>
          </p:cNvPr>
          <p:cNvSpPr>
            <a:spLocks noGrp="1"/>
          </p:cNvSpPr>
          <p:nvPr>
            <p:ph type="body" sz="quarter" idx="11"/>
          </p:nvPr>
        </p:nvSpPr>
        <p:spPr/>
        <p:txBody>
          <a:bodyPr/>
          <a:lstStyle/>
          <a:p>
            <a:r>
              <a:rPr lang="en-AU" sz="2800" dirty="0">
                <a:effectLst>
                  <a:outerShdw blurRad="38100" dist="38100" dir="2700000" algn="tl">
                    <a:srgbClr val="000000">
                      <a:alpha val="43137"/>
                    </a:srgbClr>
                  </a:outerShdw>
                </a:effectLst>
              </a:rPr>
              <a:t>Languages</a:t>
            </a:r>
            <a:endParaRPr lang="en-US" sz="2800" dirty="0">
              <a:effectLst>
                <a:outerShdw blurRad="38100" dist="38100" dir="2700000" algn="tl">
                  <a:srgbClr val="000000">
                    <a:alpha val="43137"/>
                  </a:srgbClr>
                </a:outerShdw>
              </a:effectLst>
            </a:endParaRPr>
          </a:p>
        </p:txBody>
      </p:sp>
      <p:sp>
        <p:nvSpPr>
          <p:cNvPr id="7" name="Text Placeholder 6">
            <a:extLst>
              <a:ext uri="{FF2B5EF4-FFF2-40B4-BE49-F238E27FC236}">
                <a16:creationId xmlns:a16="http://schemas.microsoft.com/office/drawing/2014/main" id="{7D6BD168-3650-4A80-9375-958F62FEA4D6}"/>
              </a:ext>
            </a:extLst>
          </p:cNvPr>
          <p:cNvSpPr>
            <a:spLocks noGrp="1"/>
          </p:cNvSpPr>
          <p:nvPr>
            <p:ph type="body" sz="quarter" idx="12"/>
          </p:nvPr>
        </p:nvSpPr>
        <p:spPr>
          <a:xfrm>
            <a:off x="538480" y="1985933"/>
            <a:ext cx="8029575" cy="3221037"/>
          </a:xfrm>
        </p:spPr>
        <p:txBody>
          <a:bodyPr/>
          <a:lstStyle/>
          <a:p>
            <a:r>
              <a:rPr lang="en-AU" sz="2000" b="1" dirty="0">
                <a:solidFill>
                  <a:srgbClr val="0070C0"/>
                </a:solidFill>
              </a:rPr>
              <a:t>French, Italian, Spanish – (Beginners) </a:t>
            </a:r>
            <a:r>
              <a:rPr lang="en-AU" sz="2000" dirty="0">
                <a:solidFill>
                  <a:srgbClr val="00B050"/>
                </a:solidFill>
              </a:rPr>
              <a:t>(Cat A)</a:t>
            </a:r>
            <a:endParaRPr lang="en-AU" sz="2000" b="1" dirty="0">
              <a:solidFill>
                <a:srgbClr val="0070C0"/>
              </a:solidFill>
            </a:endParaRPr>
          </a:p>
          <a:p>
            <a:endParaRPr lang="en-AU" dirty="0"/>
          </a:p>
          <a:p>
            <a:pPr>
              <a:lnSpc>
                <a:spcPct val="150000"/>
              </a:lnSpc>
            </a:pPr>
            <a:r>
              <a:rPr lang="en-AU" sz="2000" dirty="0"/>
              <a:t>A Language Beginners course is a two year course designed for students who have little or no experience of studying the language. Students therefore have the opportunity of starting the subject in Year 11 with no assumed prior knowledge or who have only studied a  language in Year 8.</a:t>
            </a:r>
            <a:endParaRPr lang="en-AU" sz="2000" b="1" dirty="0"/>
          </a:p>
          <a:p>
            <a:endParaRPr lang="en-AU" b="1" dirty="0"/>
          </a:p>
          <a:p>
            <a:endParaRPr lang="en-US" dirty="0"/>
          </a:p>
        </p:txBody>
      </p:sp>
      <p:sp>
        <p:nvSpPr>
          <p:cNvPr id="8" name="Text Placeholder 7">
            <a:extLst>
              <a:ext uri="{FF2B5EF4-FFF2-40B4-BE49-F238E27FC236}">
                <a16:creationId xmlns:a16="http://schemas.microsoft.com/office/drawing/2014/main" id="{623A811E-BFFC-451C-B18B-7BB655572A2B}"/>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10" name="Picture 4" descr="zcnd4czi[1]">
            <a:extLst>
              <a:ext uri="{FF2B5EF4-FFF2-40B4-BE49-F238E27FC236}">
                <a16:creationId xmlns:a16="http://schemas.microsoft.com/office/drawing/2014/main" id="{9503DC51-3CB4-4644-BA7A-08C0CCA80FA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7106" y="4759068"/>
            <a:ext cx="1684596" cy="16845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ikoi4bn[1]">
            <a:extLst>
              <a:ext uri="{FF2B5EF4-FFF2-40B4-BE49-F238E27FC236}">
                <a16:creationId xmlns:a16="http://schemas.microsoft.com/office/drawing/2014/main" id="{EF6A0FC0-D00E-4262-94C0-588F48F401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10108" y="4604555"/>
            <a:ext cx="1845429" cy="18454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dbqv1mqh[1]">
            <a:extLst>
              <a:ext uri="{FF2B5EF4-FFF2-40B4-BE49-F238E27FC236}">
                <a16:creationId xmlns:a16="http://schemas.microsoft.com/office/drawing/2014/main" id="{8F855B9C-7277-45B4-B1C1-27E01A2FA88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9992" y="4561306"/>
            <a:ext cx="1931926" cy="1931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7FC3BB0-325A-4BFA-B7E4-7DD217ED9072}"/>
              </a:ext>
            </a:extLst>
          </p:cNvPr>
          <p:cNvPicPr>
            <a:picLocks noChangeAspect="1"/>
          </p:cNvPicPr>
          <p:nvPr/>
        </p:nvPicPr>
        <p:blipFill>
          <a:blip r:embed="rId5"/>
          <a:stretch>
            <a:fillRect/>
          </a:stretch>
        </p:blipFill>
        <p:spPr>
          <a:xfrm>
            <a:off x="8092503" y="5867400"/>
            <a:ext cx="548260" cy="619155"/>
          </a:xfrm>
          <a:prstGeom prst="rect">
            <a:avLst/>
          </a:prstGeom>
        </p:spPr>
      </p:pic>
      <p:pic>
        <p:nvPicPr>
          <p:cNvPr id="14" name="Picture 13">
            <a:extLst>
              <a:ext uri="{FF2B5EF4-FFF2-40B4-BE49-F238E27FC236}">
                <a16:creationId xmlns:a16="http://schemas.microsoft.com/office/drawing/2014/main" id="{E34A5BB4-9804-4F48-BEA5-07A649094972}"/>
              </a:ext>
            </a:extLst>
          </p:cNvPr>
          <p:cNvPicPr>
            <a:picLocks noChangeAspect="1"/>
          </p:cNvPicPr>
          <p:nvPr/>
        </p:nvPicPr>
        <p:blipFill>
          <a:blip r:embed="rId6"/>
          <a:stretch>
            <a:fillRect/>
          </a:stretch>
        </p:blipFill>
        <p:spPr>
          <a:xfrm>
            <a:off x="208700" y="5931735"/>
            <a:ext cx="966787" cy="561497"/>
          </a:xfrm>
          <a:prstGeom prst="rect">
            <a:avLst/>
          </a:prstGeom>
        </p:spPr>
      </p:pic>
    </p:spTree>
    <p:extLst>
      <p:ext uri="{BB962C8B-B14F-4D97-AF65-F5344CB8AC3E}">
        <p14:creationId xmlns:p14="http://schemas.microsoft.com/office/powerpoint/2010/main" val="2967950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FC8496-3121-43DB-AF36-1BBB2465C71F}"/>
              </a:ext>
            </a:extLst>
          </p:cNvPr>
          <p:cNvSpPr>
            <a:spLocks noGrp="1"/>
          </p:cNvSpPr>
          <p:nvPr>
            <p:ph type="body" sz="quarter" idx="12"/>
          </p:nvPr>
        </p:nvSpPr>
        <p:spPr>
          <a:xfrm>
            <a:off x="538480" y="1705264"/>
            <a:ext cx="8029575" cy="4238336"/>
          </a:xfrm>
        </p:spPr>
        <p:txBody>
          <a:bodyPr/>
          <a:lstStyle/>
          <a:p>
            <a:r>
              <a:rPr lang="en-AU" sz="2000" b="1" dirty="0"/>
              <a:t>The study a Beginner Languages in Stage 6 enables students to: </a:t>
            </a:r>
          </a:p>
          <a:p>
            <a:pPr marL="742950" lvl="1" indent="-285750">
              <a:lnSpc>
                <a:spcPct val="150000"/>
              </a:lnSpc>
              <a:buFont typeface="Wingdings" panose="05000000000000000000" pitchFamily="2" charset="2"/>
              <a:buChar char="§"/>
            </a:pPr>
            <a:r>
              <a:rPr lang="en-AU" sz="2000" dirty="0"/>
              <a:t>develop skills in listening, speaking, reading and writing in the target language as they interpret and respond to a variety of texts within the differing contexts of the topics studied.</a:t>
            </a:r>
          </a:p>
          <a:p>
            <a:pPr marL="742950" lvl="1" indent="-285750">
              <a:lnSpc>
                <a:spcPct val="150000"/>
              </a:lnSpc>
              <a:buFont typeface="Wingdings" panose="05000000000000000000" pitchFamily="2" charset="2"/>
              <a:buChar char="§"/>
            </a:pPr>
            <a:r>
              <a:rPr lang="en-AU" sz="2000" dirty="0"/>
              <a:t>understand language as a system, which in turn  promotes improved literacy and understanding in their first language </a:t>
            </a:r>
          </a:p>
          <a:p>
            <a:pPr marL="742950" lvl="1" indent="-285750">
              <a:lnSpc>
                <a:spcPct val="150000"/>
              </a:lnSpc>
              <a:buFont typeface="Wingdings" panose="05000000000000000000" pitchFamily="2" charset="2"/>
              <a:buChar char="§"/>
            </a:pPr>
            <a:r>
              <a:rPr lang="en-AU" sz="2000" dirty="0"/>
              <a:t>prepare for citizenship in an increasingly globalised world where intercultural knowledge and language skills are becoming  essential</a:t>
            </a:r>
          </a:p>
          <a:p>
            <a:endParaRPr lang="en-US" dirty="0"/>
          </a:p>
        </p:txBody>
      </p:sp>
      <p:sp>
        <p:nvSpPr>
          <p:cNvPr id="4" name="Text Placeholder 3">
            <a:extLst>
              <a:ext uri="{FF2B5EF4-FFF2-40B4-BE49-F238E27FC236}">
                <a16:creationId xmlns:a16="http://schemas.microsoft.com/office/drawing/2014/main" id="{5F59C07B-C50D-47D6-8897-CE5935D54EEF}"/>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752E47D3-6179-42A5-B852-7D52F3070DA3}"/>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E793FEB6-FB7B-43AB-B1B2-FB29C7D3BEC5}"/>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53223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5172EE-AEBF-4659-9E1C-35D678D3A5A5}"/>
              </a:ext>
            </a:extLst>
          </p:cNvPr>
          <p:cNvSpPr>
            <a:spLocks noGrp="1"/>
          </p:cNvSpPr>
          <p:nvPr>
            <p:ph type="body" sz="quarter" idx="12"/>
          </p:nvPr>
        </p:nvSpPr>
        <p:spPr>
          <a:xfrm>
            <a:off x="574833" y="1871664"/>
            <a:ext cx="8029575" cy="3611850"/>
          </a:xfrm>
        </p:spPr>
        <p:txBody>
          <a:bodyPr/>
          <a:lstStyle/>
          <a:p>
            <a:r>
              <a:rPr lang="en-AU" sz="2000" b="1" dirty="0"/>
              <a:t>Topics studied include:</a:t>
            </a:r>
          </a:p>
          <a:p>
            <a:pPr marL="742950" lvl="1" indent="-285750">
              <a:lnSpc>
                <a:spcPct val="150000"/>
              </a:lnSpc>
              <a:buFont typeface="Wingdings" panose="05000000000000000000" pitchFamily="2" charset="2"/>
              <a:buChar char="§"/>
            </a:pPr>
            <a:r>
              <a:rPr lang="en-AU" sz="2000" dirty="0"/>
              <a:t>Family life, home and neighbourhood</a:t>
            </a:r>
          </a:p>
          <a:p>
            <a:pPr marL="742950" lvl="1" indent="-285750">
              <a:lnSpc>
                <a:spcPct val="150000"/>
              </a:lnSpc>
              <a:buFont typeface="Wingdings" panose="05000000000000000000" pitchFamily="2" charset="2"/>
              <a:buChar char="§"/>
            </a:pPr>
            <a:r>
              <a:rPr lang="en-AU" sz="2000" dirty="0"/>
              <a:t>People, places and communities</a:t>
            </a:r>
          </a:p>
          <a:p>
            <a:pPr marL="742950" lvl="1" indent="-285750">
              <a:lnSpc>
                <a:spcPct val="150000"/>
              </a:lnSpc>
              <a:buFont typeface="Wingdings" panose="05000000000000000000" pitchFamily="2" charset="2"/>
              <a:buChar char="§"/>
            </a:pPr>
            <a:r>
              <a:rPr lang="en-AU" sz="2000" dirty="0"/>
              <a:t>Education and work</a:t>
            </a:r>
          </a:p>
          <a:p>
            <a:pPr marL="742950" lvl="1" indent="-285750">
              <a:lnSpc>
                <a:spcPct val="150000"/>
              </a:lnSpc>
              <a:buFont typeface="Wingdings" panose="05000000000000000000" pitchFamily="2" charset="2"/>
              <a:buChar char="§"/>
            </a:pPr>
            <a:r>
              <a:rPr lang="en-AU" sz="2000" dirty="0"/>
              <a:t>Friends, recreation and pastimes</a:t>
            </a:r>
          </a:p>
          <a:p>
            <a:pPr marL="742950" lvl="1" indent="-285750">
              <a:lnSpc>
                <a:spcPct val="150000"/>
              </a:lnSpc>
              <a:buFont typeface="Wingdings" panose="05000000000000000000" pitchFamily="2" charset="2"/>
              <a:buChar char="§"/>
            </a:pPr>
            <a:r>
              <a:rPr lang="en-AU" sz="2000" dirty="0"/>
              <a:t>Holidays, travel and tourism</a:t>
            </a:r>
          </a:p>
          <a:p>
            <a:pPr marL="742950" lvl="1" indent="-285750">
              <a:lnSpc>
                <a:spcPct val="150000"/>
              </a:lnSpc>
              <a:buFont typeface="Wingdings" panose="05000000000000000000" pitchFamily="2" charset="2"/>
              <a:buChar char="§"/>
            </a:pPr>
            <a:r>
              <a:rPr lang="en-AU" sz="2000" dirty="0"/>
              <a:t>Future plans and aspirations.</a:t>
            </a:r>
          </a:p>
          <a:p>
            <a:endParaRPr lang="en-US" dirty="0"/>
          </a:p>
        </p:txBody>
      </p:sp>
      <p:sp>
        <p:nvSpPr>
          <p:cNvPr id="4" name="Text Placeholder 3">
            <a:extLst>
              <a:ext uri="{FF2B5EF4-FFF2-40B4-BE49-F238E27FC236}">
                <a16:creationId xmlns:a16="http://schemas.microsoft.com/office/drawing/2014/main" id="{04DDDAA8-CF1E-4E5A-B50D-ECE2C0440454}"/>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descr="zcnd4czi[1]">
            <a:extLst>
              <a:ext uri="{FF2B5EF4-FFF2-40B4-BE49-F238E27FC236}">
                <a16:creationId xmlns:a16="http://schemas.microsoft.com/office/drawing/2014/main" id="{0001DCD9-9B6C-4426-9A75-4A479B68412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62649" y="1187193"/>
            <a:ext cx="1684596" cy="1684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ikoi4bn[1]">
            <a:extLst>
              <a:ext uri="{FF2B5EF4-FFF2-40B4-BE49-F238E27FC236}">
                <a16:creationId xmlns:a16="http://schemas.microsoft.com/office/drawing/2014/main" id="{C2113F92-AF62-4F19-A852-AA798D08D1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62649" y="2759126"/>
            <a:ext cx="1845429" cy="18454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bqv1mqh[1]">
            <a:extLst>
              <a:ext uri="{FF2B5EF4-FFF2-40B4-BE49-F238E27FC236}">
                <a16:creationId xmlns:a16="http://schemas.microsoft.com/office/drawing/2014/main" id="{D0C91EC7-2C62-4666-8737-66A41E1242F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29323" y="4439050"/>
            <a:ext cx="1931926" cy="19319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48C67FE-79DA-4816-80DB-9373A640E0EB}"/>
              </a:ext>
            </a:extLst>
          </p:cNvPr>
          <p:cNvPicPr>
            <a:picLocks noChangeAspect="1"/>
          </p:cNvPicPr>
          <p:nvPr/>
        </p:nvPicPr>
        <p:blipFill>
          <a:blip r:embed="rId5"/>
          <a:stretch>
            <a:fillRect/>
          </a:stretch>
        </p:blipFill>
        <p:spPr>
          <a:xfrm>
            <a:off x="8092503" y="5974901"/>
            <a:ext cx="548260" cy="619155"/>
          </a:xfrm>
          <a:prstGeom prst="rect">
            <a:avLst/>
          </a:prstGeom>
        </p:spPr>
      </p:pic>
      <p:pic>
        <p:nvPicPr>
          <p:cNvPr id="9" name="Picture 8">
            <a:extLst>
              <a:ext uri="{FF2B5EF4-FFF2-40B4-BE49-F238E27FC236}">
                <a16:creationId xmlns:a16="http://schemas.microsoft.com/office/drawing/2014/main" id="{0E3A1A88-948A-4370-89C0-9A61EC395DEA}"/>
              </a:ext>
            </a:extLst>
          </p:cNvPr>
          <p:cNvPicPr>
            <a:picLocks noChangeAspect="1"/>
          </p:cNvPicPr>
          <p:nvPr/>
        </p:nvPicPr>
        <p:blipFill>
          <a:blip r:embed="rId6"/>
          <a:stretch>
            <a:fillRect/>
          </a:stretch>
        </p:blipFill>
        <p:spPr>
          <a:xfrm>
            <a:off x="428625" y="5925058"/>
            <a:ext cx="966787" cy="561497"/>
          </a:xfrm>
          <a:prstGeom prst="rect">
            <a:avLst/>
          </a:prstGeom>
        </p:spPr>
      </p:pic>
    </p:spTree>
    <p:extLst>
      <p:ext uri="{BB962C8B-B14F-4D97-AF65-F5344CB8AC3E}">
        <p14:creationId xmlns:p14="http://schemas.microsoft.com/office/powerpoint/2010/main" val="9716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altLang="en-US" sz="2800" dirty="0">
                <a:effectLst>
                  <a:outerShdw blurRad="38100" dist="38100" dir="2700000" algn="tl">
                    <a:srgbClr val="C0C0C0"/>
                  </a:outerShdw>
                </a:effectLst>
                <a:cs typeface="Arial" pitchFamily="34" charset="0"/>
              </a:rPr>
              <a:t>Mathematics – Year 11</a:t>
            </a:r>
            <a:endParaRPr lang="en-AU" sz="2800" dirty="0"/>
          </a:p>
        </p:txBody>
      </p:sp>
      <p:sp>
        <p:nvSpPr>
          <p:cNvPr id="3" name="Text Placeholder 2"/>
          <p:cNvSpPr>
            <a:spLocks noGrp="1"/>
          </p:cNvSpPr>
          <p:nvPr>
            <p:ph type="body" sz="quarter" idx="12"/>
          </p:nvPr>
        </p:nvSpPr>
        <p:spPr>
          <a:xfrm>
            <a:off x="574833" y="2543175"/>
            <a:ext cx="8029575" cy="2940338"/>
          </a:xfrm>
        </p:spPr>
        <p:txBody>
          <a:bodyPr/>
          <a:lstStyle/>
          <a:p>
            <a:pPr marL="342900" indent="-342900">
              <a:spcBef>
                <a:spcPts val="600"/>
              </a:spcBef>
              <a:spcAft>
                <a:spcPts val="600"/>
              </a:spcAft>
              <a:buFont typeface="Arial" panose="020B0604020202020204" pitchFamily="34" charset="0"/>
              <a:buChar char="•"/>
              <a:defRPr/>
            </a:pPr>
            <a:r>
              <a:rPr lang="en-AU" altLang="en-US" sz="2800" b="1" dirty="0">
                <a:solidFill>
                  <a:srgbClr val="0070C0"/>
                </a:solidFill>
                <a:latin typeface="Helvetica" pitchFamily="34" charset="0"/>
                <a:ea typeface="ＭＳ Ｐゴシック" pitchFamily="34" charset="-128"/>
                <a:cs typeface="Helvetica" pitchFamily="34" charset="0"/>
              </a:rPr>
              <a:t>Mathematics </a:t>
            </a:r>
            <a:r>
              <a:rPr lang="en-AU" sz="2800" dirty="0">
                <a:solidFill>
                  <a:srgbClr val="00B050"/>
                </a:solidFill>
              </a:rPr>
              <a:t>(Cat A)</a:t>
            </a:r>
            <a:endParaRPr lang="en-AU" altLang="en-US" sz="2800" b="1" dirty="0">
              <a:solidFill>
                <a:srgbClr val="0070C0"/>
              </a:solidFill>
              <a:latin typeface="Helvetica" pitchFamily="34" charset="0"/>
              <a:ea typeface="ＭＳ Ｐゴシック" pitchFamily="34" charset="-128"/>
              <a:cs typeface="Helvetica" pitchFamily="34" charset="0"/>
            </a:endParaRPr>
          </a:p>
          <a:p>
            <a:pPr marL="342900" indent="-342900">
              <a:spcBef>
                <a:spcPts val="600"/>
              </a:spcBef>
              <a:spcAft>
                <a:spcPts val="600"/>
              </a:spcAft>
              <a:buFont typeface="Arial" panose="020B0604020202020204" pitchFamily="34" charset="0"/>
              <a:buChar char="•"/>
              <a:defRPr/>
            </a:pPr>
            <a:r>
              <a:rPr lang="en-AU" altLang="en-US" sz="2800" b="1" dirty="0">
                <a:solidFill>
                  <a:srgbClr val="0070C0"/>
                </a:solidFill>
                <a:latin typeface="Helvetica" pitchFamily="34" charset="0"/>
                <a:ea typeface="ＭＳ Ｐゴシック" pitchFamily="34" charset="-128"/>
                <a:cs typeface="Helvetica" pitchFamily="34" charset="0"/>
              </a:rPr>
              <a:t>Mathematics Extension 1 </a:t>
            </a:r>
            <a:r>
              <a:rPr lang="en-AU" altLang="en-US" sz="2800" b="1" dirty="0">
                <a:latin typeface="Helvetica" pitchFamily="34" charset="0"/>
                <a:ea typeface="ＭＳ Ｐゴシック" pitchFamily="34" charset="-128"/>
                <a:cs typeface="Helvetica" pitchFamily="34" charset="0"/>
              </a:rPr>
              <a:t>(must be studied with Mathematics) </a:t>
            </a:r>
            <a:r>
              <a:rPr lang="en-AU" sz="2800" dirty="0">
                <a:solidFill>
                  <a:srgbClr val="00B050"/>
                </a:solidFill>
              </a:rPr>
              <a:t>(Cat A)</a:t>
            </a:r>
            <a:endParaRPr lang="en-AU" altLang="en-US" sz="2800" b="1" dirty="0">
              <a:latin typeface="Helvetica" pitchFamily="34" charset="0"/>
              <a:ea typeface="ＭＳ Ｐゴシック" pitchFamily="34" charset="-128"/>
              <a:cs typeface="Helvetica" pitchFamily="34" charset="0"/>
            </a:endParaRPr>
          </a:p>
          <a:p>
            <a:pPr marL="342900" indent="-342900">
              <a:spcBef>
                <a:spcPts val="600"/>
              </a:spcBef>
              <a:spcAft>
                <a:spcPts val="600"/>
              </a:spcAft>
              <a:buFont typeface="Arial" panose="020B0604020202020204" pitchFamily="34" charset="0"/>
              <a:buChar char="•"/>
              <a:defRPr/>
            </a:pPr>
            <a:r>
              <a:rPr lang="en-AU" altLang="en-US" sz="2800" b="1" dirty="0">
                <a:solidFill>
                  <a:srgbClr val="0070C0"/>
                </a:solidFill>
                <a:latin typeface="Helvetica" pitchFamily="34" charset="0"/>
                <a:ea typeface="ＭＳ Ｐゴシック" pitchFamily="34" charset="-128"/>
                <a:cs typeface="Helvetica" pitchFamily="34" charset="0"/>
              </a:rPr>
              <a:t>Mathematics Standard</a:t>
            </a:r>
            <a:r>
              <a:rPr lang="en-AU" altLang="en-US" sz="2800" b="1" dirty="0">
                <a:latin typeface="Helvetica" pitchFamily="34" charset="0"/>
                <a:ea typeface="ＭＳ Ｐゴシック" pitchFamily="34" charset="-128"/>
                <a:cs typeface="Helvetica" pitchFamily="34" charset="0"/>
              </a:rPr>
              <a:t>  </a:t>
            </a:r>
            <a:r>
              <a:rPr lang="en-AU" sz="2400" dirty="0">
                <a:solidFill>
                  <a:srgbClr val="00B050"/>
                </a:solidFill>
              </a:rPr>
              <a:t>(Cat A) </a:t>
            </a:r>
            <a:r>
              <a:rPr lang="en-AU" altLang="en-US" sz="2400" b="1" dirty="0">
                <a:solidFill>
                  <a:srgbClr val="C00000"/>
                </a:solidFill>
                <a:latin typeface="Helvetica" pitchFamily="34" charset="0"/>
                <a:ea typeface="ＭＳ Ｐゴシック" pitchFamily="34" charset="-128"/>
                <a:cs typeface="Helvetica" pitchFamily="34" charset="0"/>
              </a:rPr>
              <a:t>(New Course)</a:t>
            </a:r>
            <a:endParaRPr lang="en-AU" altLang="en-US" sz="2400" dirty="0">
              <a:solidFill>
                <a:srgbClr val="C00000"/>
              </a:solidFill>
              <a:latin typeface="Helvetica" pitchFamily="34" charset="0"/>
              <a:ea typeface="ＭＳ Ｐゴシック" pitchFamily="34" charset="-128"/>
              <a:cs typeface="Helvetica"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2C963446-A46D-4720-BF86-64FA1497CA15}"/>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34083BED-71ED-4ED6-A060-9D7A101840C3}"/>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622049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E7BA25-30F3-43BF-9776-B69F7B271A47}"/>
              </a:ext>
            </a:extLst>
          </p:cNvPr>
          <p:cNvSpPr>
            <a:spLocks noGrp="1"/>
          </p:cNvSpPr>
          <p:nvPr>
            <p:ph type="body" sz="quarter" idx="12"/>
          </p:nvPr>
        </p:nvSpPr>
        <p:spPr>
          <a:xfrm>
            <a:off x="538480" y="1376651"/>
            <a:ext cx="8029575" cy="4209762"/>
          </a:xfrm>
        </p:spPr>
        <p:txBody>
          <a:bodyPr/>
          <a:lstStyle/>
          <a:p>
            <a:r>
              <a:rPr lang="en-AU" b="1" dirty="0"/>
              <a:t>When choosing Years 11 and 12 (Stage 6) Mathematics, consider the pathway you are currently studying:</a:t>
            </a:r>
          </a:p>
          <a:p>
            <a:r>
              <a:rPr lang="en-AU" dirty="0"/>
              <a:t/>
            </a:r>
            <a:br>
              <a:rPr lang="en-AU" dirty="0"/>
            </a:br>
            <a:r>
              <a:rPr lang="en-AU" b="1" dirty="0">
                <a:solidFill>
                  <a:srgbClr val="0070C0"/>
                </a:solidFill>
              </a:rPr>
              <a:t>Stage 5.1</a:t>
            </a:r>
            <a:endParaRPr lang="en-AU" dirty="0">
              <a:solidFill>
                <a:srgbClr val="0070C0"/>
              </a:solidFill>
            </a:endParaRPr>
          </a:p>
          <a:p>
            <a:pPr marL="285750" indent="-285750">
              <a:buFont typeface="Wingdings" panose="05000000000000000000" pitchFamily="2" charset="2"/>
              <a:buChar char="§"/>
            </a:pPr>
            <a:r>
              <a:rPr lang="en-AU" dirty="0"/>
              <a:t>Only very capable Stage 5.1 students should proceed to Year 11 and Year 12 Mathematics Standard courses. </a:t>
            </a:r>
          </a:p>
          <a:p>
            <a:pPr marL="285750" indent="-285750">
              <a:buFont typeface="Wingdings" panose="05000000000000000000" pitchFamily="2" charset="2"/>
              <a:buChar char="§"/>
            </a:pPr>
            <a:r>
              <a:rPr lang="en-AU" dirty="0"/>
              <a:t>Stage 5.1 does not provide a basis for Year 11 Mathematics, Year 11 Extension, Year 12 Mathematics or Year 12 Extensions 1 and 2 in Stage 6.</a:t>
            </a:r>
            <a:br>
              <a:rPr lang="en-AU" dirty="0"/>
            </a:br>
            <a:endParaRPr lang="en-AU" dirty="0"/>
          </a:p>
          <a:p>
            <a:r>
              <a:rPr lang="en-AU" b="1" dirty="0">
                <a:solidFill>
                  <a:srgbClr val="0070C0"/>
                </a:solidFill>
              </a:rPr>
              <a:t>Stage 5.2</a:t>
            </a:r>
          </a:p>
          <a:p>
            <a:pPr marL="285750" indent="-285750">
              <a:buFont typeface="Wingdings" panose="05000000000000000000" pitchFamily="2" charset="2"/>
              <a:buChar char="§"/>
            </a:pPr>
            <a:r>
              <a:rPr lang="en-AU" dirty="0"/>
              <a:t>Is a good basis for Preliminary and HSC Mathematics Standard</a:t>
            </a:r>
            <a:br>
              <a:rPr lang="en-AU" dirty="0"/>
            </a:br>
            <a:endParaRPr lang="en-AU" dirty="0"/>
          </a:p>
          <a:p>
            <a:r>
              <a:rPr lang="en-AU" b="1" dirty="0">
                <a:solidFill>
                  <a:srgbClr val="0070C0"/>
                </a:solidFill>
              </a:rPr>
              <a:t>Stage 5.3</a:t>
            </a:r>
          </a:p>
          <a:p>
            <a:pPr marL="285750" indent="-285750">
              <a:buFont typeface="Wingdings" panose="05000000000000000000" pitchFamily="2" charset="2"/>
              <a:buChar char="§"/>
            </a:pPr>
            <a:r>
              <a:rPr lang="en-AU" dirty="0"/>
              <a:t>Is a good basis for all levels of Stage 6 Mathematics.</a:t>
            </a:r>
            <a:endParaRPr lang="en-US" dirty="0"/>
          </a:p>
        </p:txBody>
      </p:sp>
      <p:sp>
        <p:nvSpPr>
          <p:cNvPr id="5" name="Text Placeholder 3">
            <a:extLst>
              <a:ext uri="{FF2B5EF4-FFF2-40B4-BE49-F238E27FC236}">
                <a16:creationId xmlns:a16="http://schemas.microsoft.com/office/drawing/2014/main" id="{3BA05054-537F-4302-AD77-08750B301E1A}"/>
              </a:ext>
            </a:extLst>
          </p:cNvPr>
          <p:cNvSpPr>
            <a:spLocks noGrp="1"/>
          </p:cNvSpPr>
          <p:nvPr>
            <p:ph type="body" sz="quarter" idx="13"/>
          </p:nvPr>
        </p:nvSpPr>
        <p:spPr/>
        <p:txBody>
          <a:bodyPr/>
          <a:lstStyle/>
          <a:p>
            <a:r>
              <a:rPr lang="en-US" dirty="0"/>
              <a:t>Year 10 Subject Selection for Stage 6</a:t>
            </a:r>
          </a:p>
          <a:p>
            <a:endParaRPr lang="en-AU" dirty="0"/>
          </a:p>
        </p:txBody>
      </p:sp>
      <p:pic>
        <p:nvPicPr>
          <p:cNvPr id="6" name="Picture 5">
            <a:extLst>
              <a:ext uri="{FF2B5EF4-FFF2-40B4-BE49-F238E27FC236}">
                <a16:creationId xmlns:a16="http://schemas.microsoft.com/office/drawing/2014/main" id="{6B057C0E-1B3D-41A6-9385-F1EA038D9DE4}"/>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7" name="Picture 6">
            <a:extLst>
              <a:ext uri="{FF2B5EF4-FFF2-40B4-BE49-F238E27FC236}">
                <a16:creationId xmlns:a16="http://schemas.microsoft.com/office/drawing/2014/main" id="{59909074-5BB1-4474-9272-6347647578A3}"/>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7078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FEC7C1-5EB9-421B-ADEE-B052D151AF8D}"/>
              </a:ext>
            </a:extLst>
          </p:cNvPr>
          <p:cNvPicPr>
            <a:picLocks noChangeAspect="1"/>
          </p:cNvPicPr>
          <p:nvPr/>
        </p:nvPicPr>
        <p:blipFill>
          <a:blip r:embed="rId2"/>
          <a:stretch>
            <a:fillRect/>
          </a:stretch>
        </p:blipFill>
        <p:spPr>
          <a:xfrm>
            <a:off x="1375728" y="1414329"/>
            <a:ext cx="6427784" cy="4964973"/>
          </a:xfrm>
          <a:prstGeom prst="rect">
            <a:avLst/>
          </a:prstGeom>
        </p:spPr>
      </p:pic>
      <p:sp>
        <p:nvSpPr>
          <p:cNvPr id="3" name="Text Placeholder 2">
            <a:extLst>
              <a:ext uri="{FF2B5EF4-FFF2-40B4-BE49-F238E27FC236}">
                <a16:creationId xmlns:a16="http://schemas.microsoft.com/office/drawing/2014/main" id="{B79707FE-F51B-473E-B732-07B6A54EC2FD}"/>
              </a:ext>
            </a:extLst>
          </p:cNvPr>
          <p:cNvSpPr>
            <a:spLocks noGrp="1"/>
          </p:cNvSpPr>
          <p:nvPr>
            <p:ph type="body" sz="quarter" idx="12"/>
          </p:nvPr>
        </p:nvSpPr>
        <p:spPr>
          <a:xfrm>
            <a:off x="574833" y="1071563"/>
            <a:ext cx="8029575" cy="5307739"/>
          </a:xfrm>
        </p:spPr>
        <p:txBody>
          <a:bodyPr/>
          <a:lstStyle/>
          <a:p>
            <a:r>
              <a:rPr lang="en-AU" b="1" dirty="0"/>
              <a:t>Course progression</a:t>
            </a:r>
            <a:endParaRPr lang="en-US" b="1" dirty="0"/>
          </a:p>
        </p:txBody>
      </p:sp>
      <p:sp>
        <p:nvSpPr>
          <p:cNvPr id="6" name="Text Placeholder 3">
            <a:extLst>
              <a:ext uri="{FF2B5EF4-FFF2-40B4-BE49-F238E27FC236}">
                <a16:creationId xmlns:a16="http://schemas.microsoft.com/office/drawing/2014/main" id="{90E31613-AF19-4C45-9F7E-996481520B37}"/>
              </a:ext>
            </a:extLst>
          </p:cNvPr>
          <p:cNvSpPr>
            <a:spLocks noGrp="1"/>
          </p:cNvSpPr>
          <p:nvPr>
            <p:ph type="body" sz="quarter" idx="13"/>
          </p:nvPr>
        </p:nvSpPr>
        <p:spPr/>
        <p:txBody>
          <a:bodyPr/>
          <a:lstStyle/>
          <a:p>
            <a:r>
              <a:rPr lang="en-US" dirty="0"/>
              <a:t>Year 10 Subject Selection for Stage 6</a:t>
            </a:r>
          </a:p>
          <a:p>
            <a:endParaRPr lang="en-AU" dirty="0"/>
          </a:p>
        </p:txBody>
      </p:sp>
      <p:pic>
        <p:nvPicPr>
          <p:cNvPr id="7" name="Picture 6">
            <a:extLst>
              <a:ext uri="{FF2B5EF4-FFF2-40B4-BE49-F238E27FC236}">
                <a16:creationId xmlns:a16="http://schemas.microsoft.com/office/drawing/2014/main" id="{C7EB0AF6-86A8-4F58-A835-B5536C1F494E}"/>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8" name="Picture 7">
            <a:extLst>
              <a:ext uri="{FF2B5EF4-FFF2-40B4-BE49-F238E27FC236}">
                <a16:creationId xmlns:a16="http://schemas.microsoft.com/office/drawing/2014/main" id="{F5FC517E-A50C-455C-9061-74692047E48A}"/>
              </a:ext>
            </a:extLst>
          </p:cNvPr>
          <p:cNvPicPr>
            <a:picLocks noChangeAspect="1"/>
          </p:cNvPicPr>
          <p:nvPr/>
        </p:nvPicPr>
        <p:blipFill>
          <a:blip r:embed="rId4"/>
          <a:stretch>
            <a:fillRect/>
          </a:stretch>
        </p:blipFill>
        <p:spPr>
          <a:xfrm>
            <a:off x="264445" y="5945914"/>
            <a:ext cx="966787" cy="561497"/>
          </a:xfrm>
          <a:prstGeom prst="rect">
            <a:avLst/>
          </a:prstGeom>
        </p:spPr>
      </p:pic>
    </p:spTree>
    <p:extLst>
      <p:ext uri="{BB962C8B-B14F-4D97-AF65-F5344CB8AC3E}">
        <p14:creationId xmlns:p14="http://schemas.microsoft.com/office/powerpoint/2010/main" val="2807799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66801"/>
            <a:ext cx="8102283" cy="571499"/>
          </a:xfrm>
        </p:spPr>
        <p:txBody>
          <a:bodyPr/>
          <a:lstStyle/>
          <a:p>
            <a:pPr algn="ctr"/>
            <a:r>
              <a:rPr lang="en-AU" sz="2800" dirty="0">
                <a:effectLst>
                  <a:outerShdw blurRad="38100" dist="38100" dir="2700000" algn="tl">
                    <a:srgbClr val="000000">
                      <a:alpha val="43137"/>
                    </a:srgbClr>
                  </a:outerShdw>
                </a:effectLst>
              </a:rPr>
              <a:t>HSC Course Structure</a:t>
            </a:r>
          </a:p>
        </p:txBody>
      </p:sp>
      <p:sp>
        <p:nvSpPr>
          <p:cNvPr id="3" name="Text Placeholder 2"/>
          <p:cNvSpPr>
            <a:spLocks noGrp="1"/>
          </p:cNvSpPr>
          <p:nvPr>
            <p:ph type="body" sz="quarter" idx="12"/>
          </p:nvPr>
        </p:nvSpPr>
        <p:spPr>
          <a:xfrm>
            <a:off x="574833" y="1771650"/>
            <a:ext cx="8029575" cy="3711863"/>
          </a:xfrm>
        </p:spPr>
        <p:txBody>
          <a:bodyPr/>
          <a:lstStyle/>
          <a:p>
            <a:pPr marL="342900"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All courses in the HSC have a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unit value</a:t>
            </a:r>
            <a:endPar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Most courses are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2400" dirty="0">
                <a:latin typeface="Helvetica" panose="020B0604020202020204" pitchFamily="34" charset="0"/>
                <a:ea typeface="ＭＳ Ｐゴシック" pitchFamily="34" charset="-128"/>
                <a:cs typeface="Helvetica" panose="020B0604020202020204" pitchFamily="34" charset="0"/>
              </a:rPr>
              <a:t>which equates to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120 hours</a:t>
            </a:r>
            <a:r>
              <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rPr>
              <a:t> </a:t>
            </a:r>
            <a:r>
              <a:rPr lang="en-US" altLang="en-US" sz="2400" dirty="0">
                <a:latin typeface="Helvetica" panose="020B0604020202020204" pitchFamily="34" charset="0"/>
                <a:ea typeface="ＭＳ Ｐゴシック" pitchFamily="34" charset="-128"/>
                <a:cs typeface="Helvetica" panose="020B0604020202020204" pitchFamily="34" charset="0"/>
              </a:rPr>
              <a:t>of study and an HSC result out of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100</a:t>
            </a:r>
            <a:endPar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lvl="1"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Some courses are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1 unit</a:t>
            </a:r>
            <a:r>
              <a:rPr lang="en-US" altLang="en-US" sz="2400" dirty="0">
                <a:latin typeface="Helvetica" panose="020B0604020202020204" pitchFamily="34" charset="0"/>
                <a:ea typeface="ＭＳ Ｐゴシック" pitchFamily="34" charset="-128"/>
                <a:cs typeface="Helvetica" panose="020B0604020202020204" pitchFamily="34" charset="0"/>
              </a:rPr>
              <a:t>. This is equivalent to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60</a:t>
            </a:r>
            <a:r>
              <a:rPr lang="en-US" altLang="en-US" sz="2400" b="1" dirty="0">
                <a:latin typeface="Helvetica" panose="020B0604020202020204" pitchFamily="34" charset="0"/>
                <a:ea typeface="ＭＳ Ｐゴシック" pitchFamily="34" charset="-128"/>
                <a:cs typeface="Helvetica" panose="020B0604020202020204" pitchFamily="34" charset="0"/>
              </a:rPr>
              <a:t>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hours </a:t>
            </a:r>
            <a:r>
              <a:rPr lang="en-US" altLang="en-US" sz="2400"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50</a:t>
            </a:r>
            <a:endPar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Many 1 unit courses are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extension</a:t>
            </a:r>
            <a:r>
              <a:rPr lang="en-US" altLang="en-US" sz="2400" dirty="0">
                <a:latin typeface="Helvetica" panose="020B0604020202020204" pitchFamily="34" charset="0"/>
                <a:ea typeface="ＭＳ Ｐゴシック" pitchFamily="34" charset="-128"/>
                <a:cs typeface="Helvetica" panose="020B0604020202020204" pitchFamily="34" charset="0"/>
              </a:rPr>
              <a:t> courses, enabling 3 or 4 units of a course to be studied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2A18D237-4F58-43D2-81EC-E0E51D2B0FAF}"/>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94F22A2E-12F9-4C8F-82A1-7DA852BA1FCD}"/>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27377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28701"/>
            <a:ext cx="8102283" cy="514349"/>
          </a:xfrm>
        </p:spPr>
        <p:txBody>
          <a:bodyPr/>
          <a:lstStyle/>
          <a:p>
            <a:r>
              <a:rPr lang="en-AU" altLang="en-US" sz="2800" dirty="0">
                <a:effectLst>
                  <a:outerShdw blurRad="38100" dist="38100" dir="2700000" algn="tl">
                    <a:srgbClr val="C0C0C0"/>
                  </a:outerShdw>
                </a:effectLst>
                <a:cs typeface="Arial" pitchFamily="34" charset="0"/>
              </a:rPr>
              <a:t>Mathematics – Year 12</a:t>
            </a:r>
            <a:endParaRPr lang="en-AU" dirty="0"/>
          </a:p>
        </p:txBody>
      </p:sp>
      <p:sp>
        <p:nvSpPr>
          <p:cNvPr id="3" name="Text Placeholder 2"/>
          <p:cNvSpPr>
            <a:spLocks noGrp="1"/>
          </p:cNvSpPr>
          <p:nvPr>
            <p:ph type="body" sz="quarter" idx="12"/>
          </p:nvPr>
        </p:nvSpPr>
        <p:spPr>
          <a:xfrm>
            <a:off x="574833" y="1714500"/>
            <a:ext cx="8029575" cy="4305300"/>
          </a:xfrm>
        </p:spPr>
        <p:txBody>
          <a:bodyPr/>
          <a:lstStyle/>
          <a:p>
            <a:pPr marL="342900" indent="-342900">
              <a:spcBef>
                <a:spcPts val="600"/>
              </a:spcBef>
              <a:spcAft>
                <a:spcPts val="600"/>
              </a:spcAft>
              <a:buFont typeface="Arial" panose="020B0604020202020204" pitchFamily="34" charset="0"/>
              <a:buChar char="•"/>
              <a:defRPr/>
            </a:pPr>
            <a:r>
              <a:rPr lang="en-AU" altLang="en-US" sz="2800" b="1" dirty="0">
                <a:solidFill>
                  <a:srgbClr val="0070C0"/>
                </a:solidFill>
                <a:latin typeface="Helvetica" pitchFamily="34" charset="0"/>
                <a:ea typeface="ＭＳ Ｐゴシック" pitchFamily="34" charset="-128"/>
                <a:cs typeface="Helvetica" pitchFamily="34" charset="0"/>
              </a:rPr>
              <a:t>Mathematics</a:t>
            </a:r>
            <a:r>
              <a:rPr lang="en-AU" altLang="en-US" sz="2800" b="1" dirty="0">
                <a:solidFill>
                  <a:srgbClr val="280070"/>
                </a:solidFill>
                <a:latin typeface="Helvetica" pitchFamily="34" charset="0"/>
                <a:ea typeface="ＭＳ Ｐゴシック" pitchFamily="34" charset="-128"/>
                <a:cs typeface="Helvetica" pitchFamily="34" charset="0"/>
              </a:rPr>
              <a:t> </a:t>
            </a:r>
            <a:r>
              <a:rPr lang="en-AU" sz="2800" dirty="0">
                <a:solidFill>
                  <a:srgbClr val="00B050"/>
                </a:solidFill>
              </a:rPr>
              <a:t>(Cat A)</a:t>
            </a:r>
            <a:endParaRPr lang="en-AU" altLang="en-US" sz="2800" b="1" dirty="0">
              <a:solidFill>
                <a:srgbClr val="280070"/>
              </a:solidFill>
              <a:latin typeface="Helvetica" pitchFamily="34" charset="0"/>
              <a:ea typeface="ＭＳ Ｐゴシック" pitchFamily="34" charset="-128"/>
              <a:cs typeface="Helvetica" pitchFamily="34" charset="0"/>
            </a:endParaRPr>
          </a:p>
          <a:p>
            <a:pPr marL="800100" lvl="1" indent="-342900">
              <a:spcBef>
                <a:spcPts val="600"/>
              </a:spcBef>
              <a:spcAft>
                <a:spcPts val="600"/>
              </a:spcAft>
              <a:buFont typeface="Wingdings" panose="05000000000000000000" pitchFamily="2" charset="2"/>
              <a:buChar char="Ø"/>
              <a:defRPr/>
            </a:pPr>
            <a:r>
              <a:rPr lang="en-AU" altLang="en-US" dirty="0">
                <a:solidFill>
                  <a:srgbClr val="0070C0"/>
                </a:solidFill>
                <a:latin typeface="Helvetica" pitchFamily="34" charset="0"/>
                <a:ea typeface="ＭＳ Ｐゴシック" pitchFamily="34" charset="-128"/>
                <a:cs typeface="Helvetica" pitchFamily="34" charset="0"/>
              </a:rPr>
              <a:t>Mathematics Extension 1 </a:t>
            </a:r>
            <a:r>
              <a:rPr lang="en-AU" altLang="en-US" dirty="0">
                <a:latin typeface="Helvetica" pitchFamily="34" charset="0"/>
                <a:ea typeface="ＭＳ Ｐゴシック" pitchFamily="34" charset="-128"/>
                <a:cs typeface="Helvetica" pitchFamily="34" charset="0"/>
              </a:rPr>
              <a:t>(must be studied with Mathematics)</a:t>
            </a:r>
          </a:p>
          <a:p>
            <a:pPr marL="800100" lvl="1" indent="-342900">
              <a:spcBef>
                <a:spcPts val="600"/>
              </a:spcBef>
              <a:spcAft>
                <a:spcPts val="600"/>
              </a:spcAft>
              <a:buFont typeface="Wingdings" panose="05000000000000000000" pitchFamily="2" charset="2"/>
              <a:buChar char="Ø"/>
              <a:defRPr/>
            </a:pPr>
            <a:r>
              <a:rPr lang="en-AU" altLang="en-US" dirty="0">
                <a:solidFill>
                  <a:srgbClr val="0070C0"/>
                </a:solidFill>
                <a:latin typeface="Helvetica" pitchFamily="34" charset="0"/>
                <a:ea typeface="ＭＳ Ｐゴシック" pitchFamily="34" charset="-128"/>
                <a:cs typeface="Helvetica" pitchFamily="34" charset="0"/>
              </a:rPr>
              <a:t>Mathematics Extension 2 </a:t>
            </a:r>
            <a:r>
              <a:rPr lang="en-AU" altLang="en-US" dirty="0">
                <a:latin typeface="Helvetica" pitchFamily="34" charset="0"/>
                <a:ea typeface="ＭＳ Ｐゴシック" pitchFamily="34" charset="-128"/>
                <a:cs typeface="Helvetica" pitchFamily="34" charset="0"/>
              </a:rPr>
              <a:t>(must be studied with Mathematics Extension 1)</a:t>
            </a:r>
            <a:r>
              <a:rPr lang="en-AU" altLang="en-US" b="1" dirty="0">
                <a:solidFill>
                  <a:srgbClr val="280070"/>
                </a:solidFill>
                <a:latin typeface="Helvetica" pitchFamily="34" charset="0"/>
                <a:ea typeface="ＭＳ Ｐゴシック" pitchFamily="34" charset="-128"/>
                <a:cs typeface="Helvetica" pitchFamily="34" charset="0"/>
              </a:rPr>
              <a:t> </a:t>
            </a:r>
            <a:endParaRPr lang="en-AU" altLang="en-US" sz="2800" b="1" dirty="0">
              <a:solidFill>
                <a:srgbClr val="280070"/>
              </a:solidFill>
              <a:latin typeface="Helvetica" pitchFamily="34" charset="0"/>
              <a:ea typeface="ＭＳ Ｐゴシック" pitchFamily="34" charset="-128"/>
              <a:cs typeface="Helvetica" pitchFamily="34" charset="0"/>
            </a:endParaRPr>
          </a:p>
          <a:p>
            <a:pPr marL="342900" indent="-342900">
              <a:spcBef>
                <a:spcPts val="600"/>
              </a:spcBef>
              <a:spcAft>
                <a:spcPts val="600"/>
              </a:spcAft>
              <a:buFont typeface="Arial" panose="020B0604020202020204" pitchFamily="34" charset="0"/>
              <a:buChar char="•"/>
              <a:defRPr/>
            </a:pPr>
            <a:r>
              <a:rPr lang="en-AU" altLang="en-US" sz="2800" b="1" dirty="0">
                <a:solidFill>
                  <a:srgbClr val="0070C0"/>
                </a:solidFill>
                <a:latin typeface="Helvetica" pitchFamily="34" charset="0"/>
                <a:ea typeface="ＭＳ Ｐゴシック" pitchFamily="34" charset="-128"/>
                <a:cs typeface="Helvetica" pitchFamily="34" charset="0"/>
              </a:rPr>
              <a:t>Mathematics Standard 2 </a:t>
            </a:r>
            <a:r>
              <a:rPr lang="en-AU" sz="2800" dirty="0">
                <a:solidFill>
                  <a:srgbClr val="00B050"/>
                </a:solidFill>
              </a:rPr>
              <a:t>(Cat A)</a:t>
            </a:r>
            <a:r>
              <a:rPr lang="en-AU" altLang="en-US" sz="2800" b="1" dirty="0">
                <a:solidFill>
                  <a:srgbClr val="0070C0"/>
                </a:solidFill>
                <a:latin typeface="Helvetica" pitchFamily="34" charset="0"/>
                <a:ea typeface="ＭＳ Ｐゴシック" pitchFamily="34" charset="-128"/>
                <a:cs typeface="Helvetica" pitchFamily="34" charset="0"/>
              </a:rPr>
              <a:t> </a:t>
            </a:r>
            <a:r>
              <a:rPr lang="en-AU" altLang="en-US" sz="2400" b="1" dirty="0">
                <a:solidFill>
                  <a:srgbClr val="C00000"/>
                </a:solidFill>
                <a:latin typeface="Helvetica" pitchFamily="34" charset="0"/>
                <a:ea typeface="ＭＳ Ｐゴシック" pitchFamily="34" charset="-128"/>
                <a:cs typeface="Helvetica" pitchFamily="34" charset="0"/>
              </a:rPr>
              <a:t>(New Course)</a:t>
            </a:r>
          </a:p>
          <a:p>
            <a:pPr marL="342900" indent="-342900">
              <a:spcBef>
                <a:spcPts val="600"/>
              </a:spcBef>
              <a:spcAft>
                <a:spcPts val="600"/>
              </a:spcAft>
              <a:buFont typeface="Arial" panose="020B0604020202020204" pitchFamily="34" charset="0"/>
              <a:buChar char="•"/>
              <a:defRPr/>
            </a:pPr>
            <a:r>
              <a:rPr lang="en-AU" altLang="en-US" sz="2800" b="1" dirty="0">
                <a:solidFill>
                  <a:srgbClr val="0070C0"/>
                </a:solidFill>
                <a:latin typeface="Helvetica" pitchFamily="34" charset="0"/>
                <a:ea typeface="ＭＳ Ｐゴシック" pitchFamily="34" charset="-128"/>
                <a:cs typeface="Helvetica" pitchFamily="34" charset="0"/>
              </a:rPr>
              <a:t>Mathematics Standard 1  </a:t>
            </a:r>
            <a:r>
              <a:rPr lang="en-AU" sz="2400" dirty="0">
                <a:solidFill>
                  <a:srgbClr val="7030A0"/>
                </a:solidFill>
              </a:rPr>
              <a:t>(Cat B)</a:t>
            </a:r>
            <a:r>
              <a:rPr lang="en-AU" sz="2400" dirty="0">
                <a:solidFill>
                  <a:srgbClr val="00B050"/>
                </a:solidFill>
              </a:rPr>
              <a:t> </a:t>
            </a:r>
            <a:r>
              <a:rPr lang="en-AU" altLang="en-US" sz="2400" b="1" dirty="0">
                <a:solidFill>
                  <a:srgbClr val="C00000"/>
                </a:solidFill>
                <a:latin typeface="Helvetica" pitchFamily="34" charset="0"/>
                <a:ea typeface="ＭＳ Ｐゴシック" pitchFamily="34" charset="-128"/>
                <a:cs typeface="Helvetica" pitchFamily="34" charset="0"/>
              </a:rPr>
              <a:t>(New Course)</a:t>
            </a:r>
            <a:endParaRPr lang="en-AU" altLang="en-US" sz="1600" dirty="0">
              <a:solidFill>
                <a:srgbClr val="C00000"/>
              </a:solidFill>
              <a:latin typeface="Helvetica" pitchFamily="34" charset="0"/>
              <a:ea typeface="ＭＳ Ｐゴシック" pitchFamily="34" charset="-128"/>
              <a:cs typeface="Helvetica" pitchFamily="34" charset="0"/>
            </a:endParaRPr>
          </a:p>
          <a:p>
            <a:pPr marL="342900" indent="-342900">
              <a:spcBef>
                <a:spcPts val="600"/>
              </a:spcBef>
              <a:spcAft>
                <a:spcPts val="600"/>
              </a:spcAft>
              <a:buFont typeface="Arial" panose="020B0604020202020204" pitchFamily="34" charset="0"/>
              <a:buChar char="•"/>
              <a:defRPr/>
            </a:pPr>
            <a:endParaRPr lang="en-AU" altLang="en-US" sz="2800" b="1" dirty="0">
              <a:solidFill>
                <a:srgbClr val="280070"/>
              </a:solidFill>
              <a:latin typeface="Helvetica" pitchFamily="34" charset="0"/>
              <a:ea typeface="ＭＳ Ｐゴシック" pitchFamily="34" charset="-128"/>
              <a:cs typeface="Helvetica" pitchFamily="34" charset="0"/>
            </a:endParaRPr>
          </a:p>
          <a:p>
            <a:pPr>
              <a:spcBef>
                <a:spcPts val="600"/>
              </a:spcBef>
              <a:spcAft>
                <a:spcPts val="600"/>
              </a:spcAft>
              <a:defRPr/>
            </a:pPr>
            <a:endParaRPr lang="en-AU" altLang="en-US" sz="2800"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2E735C51-DD45-482F-96E7-CAE7B51E7F4C}"/>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4808366E-1EC2-438D-8A56-905CC9F45D67}"/>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442343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6F1B8B-FBB1-4AC2-9651-6D6A9F990EBF}"/>
              </a:ext>
            </a:extLst>
          </p:cNvPr>
          <p:cNvSpPr>
            <a:spLocks noGrp="1"/>
          </p:cNvSpPr>
          <p:nvPr>
            <p:ph type="body" sz="quarter" idx="11"/>
          </p:nvPr>
        </p:nvSpPr>
        <p:spPr/>
        <p:txBody>
          <a:bodyPr/>
          <a:lstStyle/>
          <a:p>
            <a:r>
              <a:rPr lang="en-AU" sz="2800" dirty="0" err="1">
                <a:effectLst>
                  <a:outerShdw blurRad="38100" dist="38100" dir="2700000" algn="tl">
                    <a:srgbClr val="000000">
                      <a:alpha val="43137"/>
                    </a:srgbClr>
                  </a:outerShdw>
                </a:effectLst>
              </a:rPr>
              <a:t>PDHPE</a:t>
            </a:r>
            <a:endParaRPr lang="en-US" sz="28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3EFCCD8-1925-4BF6-B421-8962BBCAE411}"/>
              </a:ext>
            </a:extLst>
          </p:cNvPr>
          <p:cNvSpPr>
            <a:spLocks noGrp="1"/>
          </p:cNvSpPr>
          <p:nvPr>
            <p:ph type="body" sz="quarter" idx="12"/>
          </p:nvPr>
        </p:nvSpPr>
        <p:spPr>
          <a:xfrm>
            <a:off x="574833" y="2474248"/>
            <a:ext cx="8029575" cy="3221037"/>
          </a:xfrm>
        </p:spPr>
        <p:txBody>
          <a:bodyPr/>
          <a:lstStyle/>
          <a:p>
            <a:r>
              <a:rPr lang="en-AU" sz="2400" b="1" dirty="0" err="1">
                <a:solidFill>
                  <a:srgbClr val="0070C0"/>
                </a:solidFill>
              </a:rPr>
              <a:t>PDHPE</a:t>
            </a:r>
            <a:r>
              <a:rPr lang="en-AU" sz="2400" b="1" dirty="0">
                <a:solidFill>
                  <a:srgbClr val="0070C0"/>
                </a:solidFill>
              </a:rPr>
              <a:t> Course </a:t>
            </a:r>
            <a:r>
              <a:rPr lang="en-AU" sz="2400" dirty="0">
                <a:solidFill>
                  <a:srgbClr val="00B050"/>
                </a:solidFill>
              </a:rPr>
              <a:t>(Cat A)</a:t>
            </a:r>
            <a:endParaRPr lang="en-AU" sz="2400" b="1" dirty="0">
              <a:solidFill>
                <a:srgbClr val="0070C0"/>
              </a:solidFill>
            </a:endParaRPr>
          </a:p>
          <a:p>
            <a:pPr marL="742950" lvl="1" indent="-285750">
              <a:lnSpc>
                <a:spcPct val="150000"/>
              </a:lnSpc>
              <a:buFont typeface="Wingdings" panose="05000000000000000000" pitchFamily="2" charset="2"/>
              <a:buChar char="§"/>
            </a:pPr>
            <a:r>
              <a:rPr lang="en-AU" sz="2000" dirty="0"/>
              <a:t>Category A subject - </a:t>
            </a:r>
            <a:r>
              <a:rPr lang="en-AU" sz="2000" dirty="0" err="1"/>
              <a:t>ATAR</a:t>
            </a:r>
            <a:r>
              <a:rPr lang="en-AU" sz="2000" dirty="0"/>
              <a:t> subject</a:t>
            </a:r>
            <a:endParaRPr lang="en-US" sz="2000" dirty="0"/>
          </a:p>
          <a:p>
            <a:pPr marL="742950" lvl="1" indent="-285750">
              <a:lnSpc>
                <a:spcPct val="150000"/>
              </a:lnSpc>
              <a:buFont typeface="Wingdings" panose="05000000000000000000" pitchFamily="2" charset="2"/>
              <a:buChar char="§"/>
            </a:pPr>
            <a:r>
              <a:rPr lang="en-AU" sz="2000" dirty="0"/>
              <a:t>Theory based subject </a:t>
            </a:r>
            <a:endParaRPr lang="en-US" sz="2000" dirty="0"/>
          </a:p>
          <a:p>
            <a:pPr marL="742950" lvl="1" indent="-285750">
              <a:lnSpc>
                <a:spcPct val="150000"/>
              </a:lnSpc>
              <a:buFont typeface="Wingdings" panose="05000000000000000000" pitchFamily="2" charset="2"/>
              <a:buChar char="§"/>
            </a:pPr>
            <a:r>
              <a:rPr lang="en-AU" sz="2000" dirty="0"/>
              <a:t>No scheduled practical lessons </a:t>
            </a:r>
            <a:endParaRPr lang="en-US" sz="2000" dirty="0"/>
          </a:p>
          <a:p>
            <a:endParaRPr lang="en-US" dirty="0"/>
          </a:p>
        </p:txBody>
      </p:sp>
      <p:sp>
        <p:nvSpPr>
          <p:cNvPr id="4" name="Text Placeholder 3">
            <a:extLst>
              <a:ext uri="{FF2B5EF4-FFF2-40B4-BE49-F238E27FC236}">
                <a16:creationId xmlns:a16="http://schemas.microsoft.com/office/drawing/2014/main" id="{00BFBD33-687D-4483-A0E0-79A944396896}"/>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5F286CDC-9E91-4F15-9FEC-55F0720A4D58}"/>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3796B15A-57FE-410E-89E6-F9EDBCD0AFE4}"/>
              </a:ext>
            </a:extLst>
          </p:cNvPr>
          <p:cNvPicPr>
            <a:picLocks noChangeAspect="1"/>
          </p:cNvPicPr>
          <p:nvPr/>
        </p:nvPicPr>
        <p:blipFill>
          <a:blip r:embed="rId3"/>
          <a:stretch>
            <a:fillRect/>
          </a:stretch>
        </p:blipFill>
        <p:spPr>
          <a:xfrm>
            <a:off x="428625" y="5925058"/>
            <a:ext cx="966787" cy="5614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528" y="3491615"/>
            <a:ext cx="3127248" cy="2291723"/>
          </a:xfrm>
          <a:prstGeom prst="rect">
            <a:avLst/>
          </a:prstGeom>
        </p:spPr>
      </p:pic>
    </p:spTree>
    <p:extLst>
      <p:ext uri="{BB962C8B-B14F-4D97-AF65-F5344CB8AC3E}">
        <p14:creationId xmlns:p14="http://schemas.microsoft.com/office/powerpoint/2010/main" val="3706462385"/>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xmlns:p14="http://schemas.microsoft.com/office/powerpoint/2010/mai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B3D7DB-3215-4918-9A91-4FD0B75FFA89}"/>
              </a:ext>
            </a:extLst>
          </p:cNvPr>
          <p:cNvSpPr>
            <a:spLocks noGrp="1"/>
          </p:cNvSpPr>
          <p:nvPr>
            <p:ph type="body" sz="quarter" idx="12"/>
          </p:nvPr>
        </p:nvSpPr>
        <p:spPr>
          <a:xfrm>
            <a:off x="574833" y="1443038"/>
            <a:ext cx="8029575" cy="4286250"/>
          </a:xfrm>
        </p:spPr>
        <p:txBody>
          <a:bodyPr/>
          <a:lstStyle/>
          <a:p>
            <a:pPr lvl="0"/>
            <a:r>
              <a:rPr lang="en-AU" b="1" dirty="0"/>
              <a:t>Topics covered </a:t>
            </a:r>
          </a:p>
          <a:p>
            <a:pPr lvl="0"/>
            <a:endParaRPr lang="en-US" dirty="0"/>
          </a:p>
          <a:p>
            <a:pPr marL="342900" lvl="0" indent="-342900">
              <a:lnSpc>
                <a:spcPct val="150000"/>
              </a:lnSpc>
              <a:buFont typeface="Arial" panose="020B0604020202020204" pitchFamily="34" charset="0"/>
              <a:buChar char="•"/>
            </a:pPr>
            <a:r>
              <a:rPr lang="en-AU" sz="2000" u="sng" dirty="0"/>
              <a:t>Year 11 Course</a:t>
            </a:r>
            <a:r>
              <a:rPr lang="en-AU" sz="2000" dirty="0"/>
              <a:t> – Better health for individuals, Body in motion and 2 options (Outdoor recreation, First Aid, Composition and performance and Fitness choices)</a:t>
            </a:r>
          </a:p>
          <a:p>
            <a:pPr lvl="0"/>
            <a:endParaRPr lang="en-US" dirty="0"/>
          </a:p>
          <a:p>
            <a:pPr marL="342900" lvl="0" indent="-342900">
              <a:lnSpc>
                <a:spcPct val="150000"/>
              </a:lnSpc>
              <a:buFont typeface="Arial" panose="020B0604020202020204" pitchFamily="34" charset="0"/>
              <a:buChar char="•"/>
            </a:pPr>
            <a:r>
              <a:rPr lang="en-AU" sz="2000" u="sng" dirty="0"/>
              <a:t>Year 12 Course</a:t>
            </a:r>
            <a:r>
              <a:rPr lang="en-AU" sz="2000" dirty="0"/>
              <a:t> – Health priorities in Australia, Factors affecting performance and 2 options (Sports medicine, Improving performance, Equity and health, Sport and physical activity in Australia and The health of young people)</a:t>
            </a:r>
            <a:endParaRPr lang="en-US" sz="2000" dirty="0"/>
          </a:p>
          <a:p>
            <a:endParaRPr lang="en-US" dirty="0"/>
          </a:p>
        </p:txBody>
      </p:sp>
      <p:sp>
        <p:nvSpPr>
          <p:cNvPr id="4" name="Text Placeholder 3">
            <a:extLst>
              <a:ext uri="{FF2B5EF4-FFF2-40B4-BE49-F238E27FC236}">
                <a16:creationId xmlns:a16="http://schemas.microsoft.com/office/drawing/2014/main" id="{2820C5F1-246E-48EF-B336-450D15AB5CB2}"/>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6DC3F798-3E23-4BB9-9977-8DF3799FCBB4}"/>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FE9DAB0C-3618-4347-A865-88AAFFB08CED}"/>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8834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053F3A-0506-45A3-B788-E4782751A3D8}"/>
              </a:ext>
            </a:extLst>
          </p:cNvPr>
          <p:cNvSpPr>
            <a:spLocks noGrp="1"/>
          </p:cNvSpPr>
          <p:nvPr>
            <p:ph type="body" sz="quarter" idx="12"/>
          </p:nvPr>
        </p:nvSpPr>
        <p:spPr>
          <a:xfrm>
            <a:off x="574833" y="1862426"/>
            <a:ext cx="8029575" cy="3709699"/>
          </a:xfrm>
        </p:spPr>
        <p:txBody>
          <a:bodyPr/>
          <a:lstStyle/>
          <a:p>
            <a:r>
              <a:rPr lang="en-AU" sz="2400" b="1" dirty="0">
                <a:solidFill>
                  <a:srgbClr val="0070C0"/>
                </a:solidFill>
              </a:rPr>
              <a:t>Dance </a:t>
            </a:r>
            <a:r>
              <a:rPr lang="en-AU" sz="2400" dirty="0">
                <a:solidFill>
                  <a:srgbClr val="00B050"/>
                </a:solidFill>
              </a:rPr>
              <a:t>(Cat A)</a:t>
            </a:r>
            <a:endParaRPr lang="en-AU" sz="2400" b="1" dirty="0">
              <a:solidFill>
                <a:srgbClr val="0070C0"/>
              </a:solidFill>
            </a:endParaRPr>
          </a:p>
          <a:p>
            <a:endParaRPr lang="en-US" dirty="0"/>
          </a:p>
          <a:p>
            <a:pPr marL="285750" lvl="0" indent="-285750">
              <a:lnSpc>
                <a:spcPct val="150000"/>
              </a:lnSpc>
              <a:buFont typeface="Wingdings" panose="05000000000000000000" pitchFamily="2" charset="2"/>
              <a:buChar char="§"/>
            </a:pPr>
            <a:r>
              <a:rPr lang="en-AU" sz="2000" dirty="0"/>
              <a:t>Category A subject - </a:t>
            </a:r>
            <a:r>
              <a:rPr lang="en-AU" sz="2000" dirty="0" err="1"/>
              <a:t>ATAR</a:t>
            </a:r>
            <a:r>
              <a:rPr lang="en-AU" sz="2000" dirty="0"/>
              <a:t> subject</a:t>
            </a:r>
            <a:endParaRPr lang="en-US" sz="2000" dirty="0"/>
          </a:p>
          <a:p>
            <a:pPr marL="285750" lvl="0" indent="-285750">
              <a:lnSpc>
                <a:spcPct val="150000"/>
              </a:lnSpc>
              <a:buFont typeface="Wingdings" panose="05000000000000000000" pitchFamily="2" charset="2"/>
              <a:buChar char="§"/>
            </a:pPr>
            <a:r>
              <a:rPr lang="en-AU" sz="2000" dirty="0"/>
              <a:t>Theory (50%) and practical (50%) subject</a:t>
            </a:r>
            <a:endParaRPr lang="en-US" sz="2000" dirty="0"/>
          </a:p>
          <a:p>
            <a:pPr marL="285750" lvl="0" indent="-285750">
              <a:lnSpc>
                <a:spcPct val="150000"/>
              </a:lnSpc>
              <a:buFont typeface="Wingdings" panose="05000000000000000000" pitchFamily="2" charset="2"/>
              <a:buChar char="§"/>
            </a:pPr>
            <a:r>
              <a:rPr lang="en-AU" sz="2000" dirty="0"/>
              <a:t>Students will develop knowledge and understanding, skills and attitudes about the THREE dance objectives:</a:t>
            </a:r>
            <a:endParaRPr lang="en-US" sz="2000" dirty="0"/>
          </a:p>
          <a:p>
            <a:pPr marL="2171700" lvl="4" indent="-342900">
              <a:buFont typeface="Arial" panose="020B0604020202020204" pitchFamily="34" charset="0"/>
              <a:buChar char="‒"/>
            </a:pPr>
            <a:r>
              <a:rPr lang="en-AU" dirty="0">
                <a:solidFill>
                  <a:schemeClr val="bg1">
                    <a:lumMod val="50000"/>
                  </a:schemeClr>
                </a:solidFill>
              </a:rPr>
              <a:t>Dance performance </a:t>
            </a:r>
            <a:endParaRPr lang="en-US" dirty="0">
              <a:solidFill>
                <a:schemeClr val="bg1">
                  <a:lumMod val="50000"/>
                </a:schemeClr>
              </a:solidFill>
            </a:endParaRPr>
          </a:p>
          <a:p>
            <a:pPr marL="2171700" lvl="4" indent="-342900">
              <a:buFont typeface="Arial" panose="020B0604020202020204" pitchFamily="34" charset="0"/>
              <a:buChar char="‒"/>
            </a:pPr>
            <a:r>
              <a:rPr lang="en-AU" dirty="0">
                <a:solidFill>
                  <a:schemeClr val="bg1">
                    <a:lumMod val="50000"/>
                  </a:schemeClr>
                </a:solidFill>
              </a:rPr>
              <a:t>Dance composition </a:t>
            </a:r>
            <a:endParaRPr lang="en-US" dirty="0">
              <a:solidFill>
                <a:schemeClr val="bg1">
                  <a:lumMod val="50000"/>
                </a:schemeClr>
              </a:solidFill>
            </a:endParaRPr>
          </a:p>
          <a:p>
            <a:pPr marL="2171700" lvl="4" indent="-342900">
              <a:buFont typeface="Arial" panose="020B0604020202020204" pitchFamily="34" charset="0"/>
              <a:buChar char="‒"/>
            </a:pPr>
            <a:r>
              <a:rPr lang="en-AU" dirty="0">
                <a:solidFill>
                  <a:schemeClr val="bg1">
                    <a:lumMod val="50000"/>
                  </a:schemeClr>
                </a:solidFill>
              </a:rPr>
              <a:t>Dance appreciation</a:t>
            </a:r>
            <a:endParaRPr lang="en-US" dirty="0">
              <a:solidFill>
                <a:schemeClr val="bg1">
                  <a:lumMod val="50000"/>
                </a:schemeClr>
              </a:solidFill>
            </a:endParaRPr>
          </a:p>
          <a:p>
            <a:endParaRPr lang="en-US" dirty="0"/>
          </a:p>
        </p:txBody>
      </p:sp>
      <p:sp>
        <p:nvSpPr>
          <p:cNvPr id="4" name="Text Placeholder 3">
            <a:extLst>
              <a:ext uri="{FF2B5EF4-FFF2-40B4-BE49-F238E27FC236}">
                <a16:creationId xmlns:a16="http://schemas.microsoft.com/office/drawing/2014/main" id="{5198BB13-C391-489B-85A3-3196A3EA3604}"/>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DDECE5EF-7984-4DC7-AC58-C990AFC464A8}"/>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BFDA4DFA-8A67-4513-A2D9-5996B8ADF27F}"/>
              </a:ext>
            </a:extLst>
          </p:cNvPr>
          <p:cNvPicPr>
            <a:picLocks noChangeAspect="1"/>
          </p:cNvPicPr>
          <p:nvPr/>
        </p:nvPicPr>
        <p:blipFill>
          <a:blip r:embed="rId3"/>
          <a:stretch>
            <a:fillRect/>
          </a:stretch>
        </p:blipFill>
        <p:spPr>
          <a:xfrm>
            <a:off x="428625" y="5925058"/>
            <a:ext cx="966787" cy="561497"/>
          </a:xfrm>
          <a:prstGeom prst="rect">
            <a:avLst/>
          </a:prstGeom>
        </p:spPr>
      </p:pic>
      <p:pic>
        <p:nvPicPr>
          <p:cNvPr id="7" name="Picture 6">
            <a:extLst>
              <a:ext uri="{FF2B5EF4-FFF2-40B4-BE49-F238E27FC236}">
                <a16:creationId xmlns:a16="http://schemas.microsoft.com/office/drawing/2014/main" id="{B556FAE1-B930-41D9-8906-02CE71991C4B}"/>
              </a:ext>
            </a:extLst>
          </p:cNvPr>
          <p:cNvPicPr>
            <a:picLocks noChangeAspect="1"/>
          </p:cNvPicPr>
          <p:nvPr/>
        </p:nvPicPr>
        <p:blipFill>
          <a:blip r:embed="rId4"/>
          <a:stretch>
            <a:fillRect/>
          </a:stretch>
        </p:blipFill>
        <p:spPr>
          <a:xfrm>
            <a:off x="5747258" y="1685924"/>
            <a:ext cx="2619375" cy="1743075"/>
          </a:xfrm>
          <a:prstGeom prst="rect">
            <a:avLst/>
          </a:prstGeom>
        </p:spPr>
      </p:pic>
    </p:spTree>
    <p:extLst>
      <p:ext uri="{BB962C8B-B14F-4D97-AF65-F5344CB8AC3E}">
        <p14:creationId xmlns:p14="http://schemas.microsoft.com/office/powerpoint/2010/main" val="31106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A20E0-2642-4073-95C1-DBAA3317ED82}"/>
              </a:ext>
            </a:extLst>
          </p:cNvPr>
          <p:cNvSpPr>
            <a:spLocks noGrp="1"/>
          </p:cNvSpPr>
          <p:nvPr>
            <p:ph type="body" sz="quarter" idx="12"/>
          </p:nvPr>
        </p:nvSpPr>
        <p:spPr>
          <a:xfrm>
            <a:off x="611188" y="1062325"/>
            <a:ext cx="8029575" cy="5252749"/>
          </a:xfrm>
        </p:spPr>
        <p:txBody>
          <a:bodyPr/>
          <a:lstStyle/>
          <a:p>
            <a:r>
              <a:rPr lang="en-AU" sz="2400" b="1" dirty="0">
                <a:solidFill>
                  <a:srgbClr val="0070C0"/>
                </a:solidFill>
              </a:rPr>
              <a:t>Sports Lifestyle and Recreation – </a:t>
            </a:r>
            <a:r>
              <a:rPr lang="en-AU" sz="2400" b="1" dirty="0" err="1">
                <a:solidFill>
                  <a:srgbClr val="0070C0"/>
                </a:solidFill>
              </a:rPr>
              <a:t>SLR</a:t>
            </a:r>
            <a:endParaRPr lang="en-AU" sz="2400" b="1" dirty="0">
              <a:solidFill>
                <a:srgbClr val="0070C0"/>
              </a:solidFill>
            </a:endParaRPr>
          </a:p>
          <a:p>
            <a:r>
              <a:rPr lang="en-AU" sz="2000" dirty="0">
                <a:solidFill>
                  <a:srgbClr val="7030A0"/>
                </a:solidFill>
              </a:rPr>
              <a:t>(Cat B)</a:t>
            </a:r>
            <a:endParaRPr lang="en-US" sz="2000" dirty="0">
              <a:solidFill>
                <a:srgbClr val="7030A0"/>
              </a:solidFill>
            </a:endParaRPr>
          </a:p>
          <a:p>
            <a:pPr marL="285750" lvl="0" indent="-285750">
              <a:lnSpc>
                <a:spcPct val="150000"/>
              </a:lnSpc>
              <a:buFont typeface="Wingdings" panose="05000000000000000000" pitchFamily="2" charset="2"/>
              <a:buChar char="§"/>
            </a:pPr>
            <a:r>
              <a:rPr lang="en-AU" sz="2000" dirty="0"/>
              <a:t>Category B subject - Non </a:t>
            </a:r>
            <a:r>
              <a:rPr lang="en-AU" sz="2000" dirty="0" err="1"/>
              <a:t>ATAR</a:t>
            </a:r>
            <a:r>
              <a:rPr lang="en-AU" sz="2000" dirty="0"/>
              <a:t> subject</a:t>
            </a:r>
            <a:endParaRPr lang="en-US" sz="2000" dirty="0"/>
          </a:p>
          <a:p>
            <a:pPr marL="285750" lvl="0" indent="-285750">
              <a:lnSpc>
                <a:spcPct val="150000"/>
              </a:lnSpc>
              <a:buFont typeface="Wingdings" panose="05000000000000000000" pitchFamily="2" charset="2"/>
              <a:buChar char="§"/>
            </a:pPr>
            <a:r>
              <a:rPr lang="en-AU" sz="2000" dirty="0"/>
              <a:t>Theory (30%) and practical (70%) subject</a:t>
            </a:r>
            <a:endParaRPr lang="en-US" sz="2000" dirty="0"/>
          </a:p>
          <a:p>
            <a:pPr marL="285750" lvl="0" indent="-285750">
              <a:lnSpc>
                <a:spcPct val="150000"/>
              </a:lnSpc>
              <a:buFont typeface="Wingdings" panose="05000000000000000000" pitchFamily="2" charset="2"/>
              <a:buChar char="§"/>
            </a:pPr>
            <a:r>
              <a:rPr lang="en-AU" sz="2000" dirty="0"/>
              <a:t>Students will complete the following modules over the 2 years (Athletics, First Aid, Fitness, Games and Sports, Healthy Lifestyle, Individual Games and Sports Applications, Outdoor Recreation, Resistance Training, Social Perspectives, Sports Administration, Sports Coaching)</a:t>
            </a:r>
            <a:endParaRPr lang="en-US" sz="2000" dirty="0"/>
          </a:p>
          <a:p>
            <a:pPr marL="285750" lvl="0" indent="-285750">
              <a:lnSpc>
                <a:spcPct val="150000"/>
              </a:lnSpc>
              <a:buFont typeface="Wingdings" panose="05000000000000000000" pitchFamily="2" charset="2"/>
              <a:buChar char="§"/>
            </a:pPr>
            <a:r>
              <a:rPr lang="en-AU" sz="2000" dirty="0"/>
              <a:t>Students will be required to put into practice skills developed throughout the course at Field days and sports carnivals as coaches and managers</a:t>
            </a:r>
            <a:r>
              <a:rPr lang="en-AU" dirty="0"/>
              <a:t> </a:t>
            </a:r>
            <a:endParaRPr lang="en-US" dirty="0"/>
          </a:p>
          <a:p>
            <a:endParaRPr lang="en-US" dirty="0"/>
          </a:p>
        </p:txBody>
      </p:sp>
      <p:sp>
        <p:nvSpPr>
          <p:cNvPr id="4" name="Text Placeholder 3">
            <a:extLst>
              <a:ext uri="{FF2B5EF4-FFF2-40B4-BE49-F238E27FC236}">
                <a16:creationId xmlns:a16="http://schemas.microsoft.com/office/drawing/2014/main" id="{2837DFA1-CE36-4131-8F6B-7F0FE2844BA5}"/>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ABB0E040-BAE8-458B-942C-1C3B42B110EF}"/>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63F56CF4-A396-4F0B-8ED4-9407798FEE3B}"/>
              </a:ext>
            </a:extLst>
          </p:cNvPr>
          <p:cNvPicPr>
            <a:picLocks noChangeAspect="1"/>
          </p:cNvPicPr>
          <p:nvPr/>
        </p:nvPicPr>
        <p:blipFill>
          <a:blip r:embed="rId3"/>
          <a:stretch>
            <a:fillRect/>
          </a:stretch>
        </p:blipFill>
        <p:spPr>
          <a:xfrm>
            <a:off x="91439" y="6176977"/>
            <a:ext cx="966787" cy="561497"/>
          </a:xfrm>
          <a:prstGeom prst="rect">
            <a:avLst/>
          </a:prstGeom>
        </p:spPr>
      </p:pic>
      <p:pic>
        <p:nvPicPr>
          <p:cNvPr id="7" name="Picture 6">
            <a:extLst>
              <a:ext uri="{FF2B5EF4-FFF2-40B4-BE49-F238E27FC236}">
                <a16:creationId xmlns:a16="http://schemas.microsoft.com/office/drawing/2014/main" id="{1F578172-440D-40A7-A6E7-4E8693E05C72}"/>
              </a:ext>
            </a:extLst>
          </p:cNvPr>
          <p:cNvPicPr>
            <a:picLocks noChangeAspect="1"/>
          </p:cNvPicPr>
          <p:nvPr/>
        </p:nvPicPr>
        <p:blipFill>
          <a:blip r:embed="rId4"/>
          <a:stretch>
            <a:fillRect/>
          </a:stretch>
        </p:blipFill>
        <p:spPr>
          <a:xfrm>
            <a:off x="6529025" y="1171575"/>
            <a:ext cx="2111738" cy="1400174"/>
          </a:xfrm>
          <a:prstGeom prst="rect">
            <a:avLst/>
          </a:prstGeom>
        </p:spPr>
      </p:pic>
    </p:spTree>
    <p:extLst>
      <p:ext uri="{BB962C8B-B14F-4D97-AF65-F5344CB8AC3E}">
        <p14:creationId xmlns:p14="http://schemas.microsoft.com/office/powerpoint/2010/main" val="75249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DD04C-2FB1-478C-BC1C-CD12A70405EC}"/>
              </a:ext>
            </a:extLst>
          </p:cNvPr>
          <p:cNvSpPr>
            <a:spLocks noGrp="1"/>
          </p:cNvSpPr>
          <p:nvPr>
            <p:ph type="body" sz="quarter" idx="11"/>
          </p:nvPr>
        </p:nvSpPr>
        <p:spPr/>
        <p:txBody>
          <a:bodyPr/>
          <a:lstStyle/>
          <a:p>
            <a:r>
              <a:rPr lang="en-AU" sz="2800" dirty="0">
                <a:effectLst>
                  <a:outerShdw blurRad="38100" dist="38100" dir="2700000" algn="tl">
                    <a:srgbClr val="000000">
                      <a:alpha val="43137"/>
                    </a:srgbClr>
                  </a:outerShdw>
                </a:effectLst>
              </a:rPr>
              <a:t>Science</a:t>
            </a:r>
            <a:endParaRPr lang="en-US" sz="28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7C2A8086-7378-4235-85BB-74B23656440F}"/>
              </a:ext>
            </a:extLst>
          </p:cNvPr>
          <p:cNvSpPr>
            <a:spLocks noGrp="1"/>
          </p:cNvSpPr>
          <p:nvPr>
            <p:ph type="body" sz="quarter" idx="12"/>
          </p:nvPr>
        </p:nvSpPr>
        <p:spPr>
          <a:xfrm>
            <a:off x="574833" y="2262476"/>
            <a:ext cx="8029575" cy="3666837"/>
          </a:xfrm>
        </p:spPr>
        <p:txBody>
          <a:bodyPr/>
          <a:lstStyle/>
          <a:p>
            <a:r>
              <a:rPr lang="en-AU" sz="2400" b="1" dirty="0">
                <a:solidFill>
                  <a:srgbClr val="0070C0"/>
                </a:solidFill>
              </a:rPr>
              <a:t>Biology</a:t>
            </a:r>
            <a:r>
              <a:rPr lang="en-AU" sz="2400" b="1" dirty="0"/>
              <a:t> </a:t>
            </a:r>
            <a:r>
              <a:rPr lang="en-AU" sz="2000" b="1" dirty="0"/>
              <a:t> </a:t>
            </a:r>
            <a:r>
              <a:rPr lang="en-AU" sz="2000" b="1" dirty="0">
                <a:solidFill>
                  <a:srgbClr val="C00000"/>
                </a:solidFill>
              </a:rPr>
              <a:t>(New Course) </a:t>
            </a:r>
            <a:r>
              <a:rPr lang="en-AU" sz="2000" dirty="0">
                <a:solidFill>
                  <a:srgbClr val="00B050"/>
                </a:solidFill>
              </a:rPr>
              <a:t>(Cat A)</a:t>
            </a:r>
            <a:endParaRPr lang="en-AU" sz="2000" dirty="0">
              <a:solidFill>
                <a:srgbClr val="C00000"/>
              </a:solidFill>
            </a:endParaRPr>
          </a:p>
          <a:p>
            <a:pPr marL="800100" lvl="1" indent="-342900">
              <a:buFont typeface="Wingdings" panose="05000000000000000000" pitchFamily="2" charset="2"/>
              <a:buChar char="§"/>
            </a:pPr>
            <a:r>
              <a:rPr lang="en-AU" sz="2000" dirty="0"/>
              <a:t>should be at least a C student</a:t>
            </a:r>
          </a:p>
          <a:p>
            <a:pPr marL="800100" lvl="1" indent="-342900">
              <a:buFont typeface="Wingdings" panose="05000000000000000000" pitchFamily="2" charset="2"/>
              <a:buChar char="§"/>
            </a:pPr>
            <a:r>
              <a:rPr lang="en-AU" sz="2000" dirty="0"/>
              <a:t>Humans, plants, animals, ecology, DNA, disease, evolution</a:t>
            </a:r>
          </a:p>
          <a:p>
            <a:pPr marL="800100" lvl="1" indent="-342900">
              <a:buFont typeface="Wingdings" panose="05000000000000000000" pitchFamily="2" charset="2"/>
              <a:buChar char="§"/>
            </a:pPr>
            <a:r>
              <a:rPr lang="en-AU" sz="2000" dirty="0"/>
              <a:t>Careers: Zoologist, Geneticist, lab tech, pathology</a:t>
            </a:r>
          </a:p>
          <a:p>
            <a:endParaRPr lang="en-AU" sz="2000" b="1" dirty="0"/>
          </a:p>
          <a:p>
            <a:r>
              <a:rPr lang="en-AU" sz="2400" b="1" dirty="0">
                <a:solidFill>
                  <a:srgbClr val="0070C0"/>
                </a:solidFill>
              </a:rPr>
              <a:t>Chemistry</a:t>
            </a:r>
            <a:r>
              <a:rPr lang="en-AU" sz="2000" dirty="0"/>
              <a:t>  </a:t>
            </a:r>
            <a:r>
              <a:rPr lang="en-AU" sz="2000" b="1" dirty="0">
                <a:solidFill>
                  <a:srgbClr val="C00000"/>
                </a:solidFill>
              </a:rPr>
              <a:t>(New Course) </a:t>
            </a:r>
            <a:r>
              <a:rPr lang="en-AU" sz="2000" dirty="0">
                <a:solidFill>
                  <a:srgbClr val="00B050"/>
                </a:solidFill>
              </a:rPr>
              <a:t>(Cat A)</a:t>
            </a:r>
            <a:endParaRPr lang="en-AU" sz="2000" b="1" dirty="0">
              <a:solidFill>
                <a:srgbClr val="C00000"/>
              </a:solidFill>
            </a:endParaRPr>
          </a:p>
          <a:p>
            <a:pPr marL="800100" lvl="1" indent="-342900">
              <a:buFont typeface="Wingdings" panose="05000000000000000000" pitchFamily="2" charset="2"/>
              <a:buChar char="§"/>
            </a:pPr>
            <a:r>
              <a:rPr lang="en-AU" sz="2000" dirty="0"/>
              <a:t>should be at least a C student</a:t>
            </a:r>
          </a:p>
          <a:p>
            <a:pPr marL="800100" lvl="1" indent="-342900">
              <a:buFont typeface="Wingdings" panose="05000000000000000000" pitchFamily="2" charset="2"/>
              <a:buChar char="§"/>
            </a:pPr>
            <a:r>
              <a:rPr lang="en-AU" sz="2000" dirty="0"/>
              <a:t>Matter, Reactions, quantitative, acid/base, organic chemistry</a:t>
            </a:r>
          </a:p>
          <a:p>
            <a:pPr marL="800100" lvl="1" indent="-342900">
              <a:buFont typeface="Wingdings" panose="05000000000000000000" pitchFamily="2" charset="2"/>
              <a:buChar char="§"/>
            </a:pPr>
            <a:r>
              <a:rPr lang="en-AU" sz="2000" dirty="0"/>
              <a:t>Careers: Engineer, research scientist, pharmacist, drug design and development, forensics</a:t>
            </a:r>
          </a:p>
          <a:p>
            <a:endParaRPr lang="en-US" dirty="0"/>
          </a:p>
        </p:txBody>
      </p:sp>
      <p:sp>
        <p:nvSpPr>
          <p:cNvPr id="4" name="Text Placeholder 3">
            <a:extLst>
              <a:ext uri="{FF2B5EF4-FFF2-40B4-BE49-F238E27FC236}">
                <a16:creationId xmlns:a16="http://schemas.microsoft.com/office/drawing/2014/main" id="{CE216D20-8F00-4294-A993-692BA328A205}"/>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740E32F7-CB9A-4C7C-A01E-9AD32E0CF961}"/>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CD2FCCB1-F4D0-4BAE-BD35-5E52733A4BC0}"/>
              </a:ext>
            </a:extLst>
          </p:cNvPr>
          <p:cNvPicPr>
            <a:picLocks noChangeAspect="1"/>
          </p:cNvPicPr>
          <p:nvPr/>
        </p:nvPicPr>
        <p:blipFill>
          <a:blip r:embed="rId3"/>
          <a:stretch>
            <a:fillRect/>
          </a:stretch>
        </p:blipFill>
        <p:spPr>
          <a:xfrm>
            <a:off x="428625" y="5925058"/>
            <a:ext cx="966787" cy="561497"/>
          </a:xfrm>
          <a:prstGeom prst="rect">
            <a:avLst/>
          </a:prstGeom>
        </p:spPr>
      </p:pic>
      <p:pic>
        <p:nvPicPr>
          <p:cNvPr id="8" name="Picture 7">
            <a:extLst>
              <a:ext uri="{FF2B5EF4-FFF2-40B4-BE49-F238E27FC236}">
                <a16:creationId xmlns:a16="http://schemas.microsoft.com/office/drawing/2014/main" id="{50A3B851-2D8E-48EF-A8AE-B4B3C9EE7B4B}"/>
              </a:ext>
            </a:extLst>
          </p:cNvPr>
          <p:cNvPicPr>
            <a:picLocks noChangeAspect="1"/>
          </p:cNvPicPr>
          <p:nvPr/>
        </p:nvPicPr>
        <p:blipFill>
          <a:blip r:embed="rId4"/>
          <a:stretch>
            <a:fillRect/>
          </a:stretch>
        </p:blipFill>
        <p:spPr>
          <a:xfrm>
            <a:off x="6886575" y="1029957"/>
            <a:ext cx="1958102" cy="1958102"/>
          </a:xfrm>
          <a:prstGeom prst="rect">
            <a:avLst/>
          </a:prstGeom>
        </p:spPr>
      </p:pic>
    </p:spTree>
    <p:extLst>
      <p:ext uri="{BB962C8B-B14F-4D97-AF65-F5344CB8AC3E}">
        <p14:creationId xmlns:p14="http://schemas.microsoft.com/office/powerpoint/2010/main" val="32473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3F70E9-1705-43DD-98F1-4795FF2F21B5}"/>
              </a:ext>
            </a:extLst>
          </p:cNvPr>
          <p:cNvSpPr>
            <a:spLocks noGrp="1"/>
          </p:cNvSpPr>
          <p:nvPr>
            <p:ph type="body" sz="quarter" idx="12"/>
          </p:nvPr>
        </p:nvSpPr>
        <p:spPr>
          <a:xfrm>
            <a:off x="574833" y="1505239"/>
            <a:ext cx="8029575" cy="4824124"/>
          </a:xfrm>
        </p:spPr>
        <p:txBody>
          <a:bodyPr/>
          <a:lstStyle/>
          <a:p>
            <a:r>
              <a:rPr lang="en-AU" sz="2400" b="1" dirty="0">
                <a:solidFill>
                  <a:srgbClr val="0070C0"/>
                </a:solidFill>
              </a:rPr>
              <a:t>Earth and Environmental Science  </a:t>
            </a:r>
            <a:r>
              <a:rPr lang="en-AU" sz="2000" b="1" dirty="0">
                <a:solidFill>
                  <a:srgbClr val="C00000"/>
                </a:solidFill>
              </a:rPr>
              <a:t>(New Course) </a:t>
            </a:r>
            <a:r>
              <a:rPr lang="en-AU" sz="2000" dirty="0">
                <a:solidFill>
                  <a:srgbClr val="00B050"/>
                </a:solidFill>
              </a:rPr>
              <a:t>(Cat A)</a:t>
            </a:r>
            <a:endParaRPr lang="en-AU" sz="2000" dirty="0">
              <a:solidFill>
                <a:srgbClr val="C00000"/>
              </a:solidFill>
            </a:endParaRPr>
          </a:p>
          <a:p>
            <a:pPr marL="800100" lvl="1" indent="-342900">
              <a:buFont typeface="Wingdings" panose="05000000000000000000" pitchFamily="2" charset="2"/>
              <a:buChar char="§"/>
            </a:pPr>
            <a:r>
              <a:rPr lang="en-AU" sz="2000" dirty="0"/>
              <a:t>should be at least a C student</a:t>
            </a:r>
          </a:p>
          <a:p>
            <a:pPr marL="800100" lvl="1" indent="-342900">
              <a:buFont typeface="Wingdings" panose="05000000000000000000" pitchFamily="2" charset="2"/>
              <a:buChar char="§"/>
            </a:pPr>
            <a:r>
              <a:rPr lang="en-AU" sz="2000" dirty="0"/>
              <a:t>Earths resources, plate tectonics, human impact, climate science, hazards</a:t>
            </a:r>
          </a:p>
          <a:p>
            <a:pPr marL="800100" lvl="1" indent="-342900">
              <a:buFont typeface="Wingdings" panose="05000000000000000000" pitchFamily="2" charset="2"/>
              <a:buChar char="§"/>
            </a:pPr>
            <a:r>
              <a:rPr lang="en-AU" sz="2000" dirty="0"/>
              <a:t>Careers: Environmentalists, ecologists, mining, resource management</a:t>
            </a:r>
          </a:p>
          <a:p>
            <a:endParaRPr lang="en-AU" dirty="0"/>
          </a:p>
          <a:p>
            <a:r>
              <a:rPr lang="en-AU" sz="2400" b="1" dirty="0">
                <a:solidFill>
                  <a:srgbClr val="0070C0"/>
                </a:solidFill>
              </a:rPr>
              <a:t>Physics</a:t>
            </a:r>
            <a:r>
              <a:rPr lang="en-AU" sz="2000" dirty="0"/>
              <a:t>  </a:t>
            </a:r>
            <a:r>
              <a:rPr lang="en-AU" sz="2000" b="1" dirty="0">
                <a:solidFill>
                  <a:srgbClr val="C00000"/>
                </a:solidFill>
              </a:rPr>
              <a:t>(New Course) </a:t>
            </a:r>
            <a:r>
              <a:rPr lang="en-AU" sz="2000" dirty="0">
                <a:solidFill>
                  <a:srgbClr val="00B050"/>
                </a:solidFill>
              </a:rPr>
              <a:t>(Cat A)</a:t>
            </a:r>
            <a:endParaRPr lang="en-AU" sz="2000" b="1" dirty="0">
              <a:solidFill>
                <a:srgbClr val="C00000"/>
              </a:solidFill>
            </a:endParaRPr>
          </a:p>
          <a:p>
            <a:pPr marL="800100" lvl="1" indent="-342900">
              <a:buFont typeface="Wingdings" panose="05000000000000000000" pitchFamily="2" charset="2"/>
              <a:buChar char="§"/>
            </a:pPr>
            <a:r>
              <a:rPr lang="en-AU" sz="2000" dirty="0"/>
              <a:t>should be at least a B student who should be studying </a:t>
            </a:r>
            <a:r>
              <a:rPr lang="en-AU" sz="2000" b="1" dirty="0"/>
              <a:t>Mathematics</a:t>
            </a:r>
          </a:p>
          <a:p>
            <a:pPr marL="800100" lvl="1" indent="-342900">
              <a:buFont typeface="Wingdings" panose="05000000000000000000" pitchFamily="2" charset="2"/>
              <a:buChar char="§"/>
            </a:pPr>
            <a:r>
              <a:rPr lang="en-AU" sz="2000" dirty="0"/>
              <a:t>Space, Light, Motion, electricity, magnetism, Universe to the atom</a:t>
            </a:r>
          </a:p>
          <a:p>
            <a:pPr marL="800100" lvl="1" indent="-342900">
              <a:buFont typeface="Wingdings" panose="05000000000000000000" pitchFamily="2" charset="2"/>
              <a:buChar char="§"/>
            </a:pPr>
            <a:r>
              <a:rPr lang="en-AU" sz="2000" dirty="0"/>
              <a:t>Careers: Astronomers, engineers, mathematicians, computer scientists</a:t>
            </a:r>
          </a:p>
          <a:p>
            <a:endParaRPr lang="en-US" dirty="0"/>
          </a:p>
        </p:txBody>
      </p:sp>
      <p:sp>
        <p:nvSpPr>
          <p:cNvPr id="4" name="Text Placeholder 3">
            <a:extLst>
              <a:ext uri="{FF2B5EF4-FFF2-40B4-BE49-F238E27FC236}">
                <a16:creationId xmlns:a16="http://schemas.microsoft.com/office/drawing/2014/main" id="{2E6FB6D0-7C06-4911-A258-B9E0C5E5D874}"/>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9C2F2C5D-A50E-4D70-BBC0-2389B652D9FF}"/>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172EFE0A-7033-4841-BCB5-6D326E7C9145}"/>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27042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7EB642-9EF0-4434-B784-D9CE1A4ADE6B}"/>
              </a:ext>
            </a:extLst>
          </p:cNvPr>
          <p:cNvSpPr>
            <a:spLocks noGrp="1"/>
          </p:cNvSpPr>
          <p:nvPr>
            <p:ph type="body" sz="quarter" idx="12"/>
          </p:nvPr>
        </p:nvSpPr>
        <p:spPr>
          <a:xfrm>
            <a:off x="574833" y="1935022"/>
            <a:ext cx="8029575" cy="3838287"/>
          </a:xfrm>
        </p:spPr>
        <p:txBody>
          <a:bodyPr/>
          <a:lstStyle/>
          <a:p>
            <a:r>
              <a:rPr lang="en-AU" sz="2400" b="1" dirty="0">
                <a:solidFill>
                  <a:srgbClr val="0070C0"/>
                </a:solidFill>
              </a:rPr>
              <a:t>Investigating Science</a:t>
            </a:r>
            <a:r>
              <a:rPr lang="en-AU" sz="2400" b="1" dirty="0"/>
              <a:t> </a:t>
            </a:r>
            <a:r>
              <a:rPr lang="en-AU" sz="2000" b="1" dirty="0">
                <a:solidFill>
                  <a:srgbClr val="C00000"/>
                </a:solidFill>
              </a:rPr>
              <a:t>(New Course)</a:t>
            </a:r>
          </a:p>
          <a:p>
            <a:r>
              <a:rPr lang="en-AU" sz="2000" dirty="0">
                <a:solidFill>
                  <a:srgbClr val="00B050"/>
                </a:solidFill>
              </a:rPr>
              <a:t>(Cat A)</a:t>
            </a:r>
            <a:endParaRPr lang="en-AU" sz="2000" b="1" dirty="0">
              <a:solidFill>
                <a:srgbClr val="C00000"/>
              </a:solidFill>
            </a:endParaRPr>
          </a:p>
          <a:p>
            <a:pPr marL="800100" lvl="1" indent="-342900">
              <a:lnSpc>
                <a:spcPct val="150000"/>
              </a:lnSpc>
              <a:buFont typeface="Wingdings" panose="05000000000000000000" pitchFamily="2" charset="2"/>
              <a:buChar char="§"/>
            </a:pPr>
            <a:r>
              <a:rPr lang="en-AU" sz="2000" dirty="0"/>
              <a:t>should be at least a C student</a:t>
            </a:r>
          </a:p>
          <a:p>
            <a:pPr marL="800100" lvl="1" indent="-342900">
              <a:lnSpc>
                <a:spcPct val="150000"/>
              </a:lnSpc>
              <a:buFont typeface="Wingdings" panose="05000000000000000000" pitchFamily="2" charset="2"/>
              <a:buChar char="§"/>
            </a:pPr>
            <a:r>
              <a:rPr lang="en-AU" sz="2000" dirty="0"/>
              <a:t>NOT Senior Science </a:t>
            </a:r>
          </a:p>
          <a:p>
            <a:pPr marL="800100" lvl="1" indent="-342900">
              <a:lnSpc>
                <a:spcPct val="150000"/>
              </a:lnSpc>
              <a:buFont typeface="Wingdings" panose="05000000000000000000" pitchFamily="2" charset="2"/>
              <a:buChar char="§"/>
            </a:pPr>
            <a:r>
              <a:rPr lang="en-AU" sz="2000" dirty="0"/>
              <a:t>Goes very well with the other sciences</a:t>
            </a:r>
          </a:p>
          <a:p>
            <a:pPr marL="800100" lvl="1" indent="-342900">
              <a:lnSpc>
                <a:spcPct val="150000"/>
              </a:lnSpc>
              <a:buFont typeface="Wingdings" panose="05000000000000000000" pitchFamily="2" charset="2"/>
              <a:buChar char="§"/>
            </a:pPr>
            <a:r>
              <a:rPr lang="en-AU" sz="2000" dirty="0"/>
              <a:t>Be an authentic scientist. Conduct investigations from your own interests. Focus on the skills a scientist needs.</a:t>
            </a:r>
          </a:p>
          <a:p>
            <a:pPr marL="800100" lvl="1" indent="-342900">
              <a:lnSpc>
                <a:spcPct val="150000"/>
              </a:lnSpc>
              <a:buFont typeface="Wingdings" panose="05000000000000000000" pitchFamily="2" charset="2"/>
              <a:buChar char="§"/>
            </a:pPr>
            <a:r>
              <a:rPr lang="en-AU" sz="2000" dirty="0"/>
              <a:t>Mandatory depth study for 30 hours</a:t>
            </a:r>
            <a:endParaRPr lang="en-US" sz="2000" dirty="0"/>
          </a:p>
        </p:txBody>
      </p:sp>
      <p:sp>
        <p:nvSpPr>
          <p:cNvPr id="4" name="Text Placeholder 3">
            <a:extLst>
              <a:ext uri="{FF2B5EF4-FFF2-40B4-BE49-F238E27FC236}">
                <a16:creationId xmlns:a16="http://schemas.microsoft.com/office/drawing/2014/main" id="{1AE14854-4B8F-406C-A765-E75157EA05D1}"/>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A94271CE-3A65-4AA4-AE87-B832DC7C6845}"/>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1B1E0D6F-5938-4512-BD01-A63664D333FB}"/>
              </a:ext>
            </a:extLst>
          </p:cNvPr>
          <p:cNvPicPr>
            <a:picLocks noChangeAspect="1"/>
          </p:cNvPicPr>
          <p:nvPr/>
        </p:nvPicPr>
        <p:blipFill>
          <a:blip r:embed="rId3"/>
          <a:stretch>
            <a:fillRect/>
          </a:stretch>
        </p:blipFill>
        <p:spPr>
          <a:xfrm>
            <a:off x="428625" y="5925058"/>
            <a:ext cx="966787" cy="561497"/>
          </a:xfrm>
          <a:prstGeom prst="rect">
            <a:avLst/>
          </a:prstGeom>
        </p:spPr>
      </p:pic>
      <p:pic>
        <p:nvPicPr>
          <p:cNvPr id="9" name="Picture 8">
            <a:extLst>
              <a:ext uri="{FF2B5EF4-FFF2-40B4-BE49-F238E27FC236}">
                <a16:creationId xmlns:a16="http://schemas.microsoft.com/office/drawing/2014/main" id="{CEAEA4D2-AAD3-4520-8BAB-452D5328A1C2}"/>
              </a:ext>
            </a:extLst>
          </p:cNvPr>
          <p:cNvPicPr>
            <a:picLocks noChangeAspect="1"/>
          </p:cNvPicPr>
          <p:nvPr/>
        </p:nvPicPr>
        <p:blipFill>
          <a:blip r:embed="rId4"/>
          <a:stretch>
            <a:fillRect/>
          </a:stretch>
        </p:blipFill>
        <p:spPr>
          <a:xfrm>
            <a:off x="6281737" y="2231522"/>
            <a:ext cx="2438399" cy="1622644"/>
          </a:xfrm>
          <a:prstGeom prst="rect">
            <a:avLst/>
          </a:prstGeom>
        </p:spPr>
      </p:pic>
      <p:pic>
        <p:nvPicPr>
          <p:cNvPr id="7" name="Picture 6">
            <a:extLst>
              <a:ext uri="{FF2B5EF4-FFF2-40B4-BE49-F238E27FC236}">
                <a16:creationId xmlns:a16="http://schemas.microsoft.com/office/drawing/2014/main" id="{10B17CFC-2C46-4FCF-B1CE-BC5FA6CB468A}"/>
              </a:ext>
            </a:extLst>
          </p:cNvPr>
          <p:cNvPicPr>
            <a:picLocks noChangeAspect="1"/>
          </p:cNvPicPr>
          <p:nvPr/>
        </p:nvPicPr>
        <p:blipFill>
          <a:blip r:embed="rId5"/>
          <a:stretch>
            <a:fillRect/>
          </a:stretch>
        </p:blipFill>
        <p:spPr>
          <a:xfrm>
            <a:off x="5485892" y="1110896"/>
            <a:ext cx="1591690" cy="1591690"/>
          </a:xfrm>
          <a:prstGeom prst="rect">
            <a:avLst/>
          </a:prstGeom>
        </p:spPr>
      </p:pic>
    </p:spTree>
    <p:extLst>
      <p:ext uri="{BB962C8B-B14F-4D97-AF65-F5344CB8AC3E}">
        <p14:creationId xmlns:p14="http://schemas.microsoft.com/office/powerpoint/2010/main" val="276735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8C6AF4-639D-447C-B532-B872BC685BB0}"/>
              </a:ext>
            </a:extLst>
          </p:cNvPr>
          <p:cNvSpPr>
            <a:spLocks noGrp="1"/>
          </p:cNvSpPr>
          <p:nvPr>
            <p:ph type="body" sz="quarter" idx="12"/>
          </p:nvPr>
        </p:nvSpPr>
        <p:spPr>
          <a:xfrm>
            <a:off x="574833" y="1205201"/>
            <a:ext cx="8029575" cy="4766974"/>
          </a:xfrm>
        </p:spPr>
        <p:txBody>
          <a:bodyPr/>
          <a:lstStyle/>
          <a:p>
            <a:r>
              <a:rPr lang="en-AU" sz="2000" b="1" dirty="0">
                <a:solidFill>
                  <a:srgbClr val="00B050"/>
                </a:solidFill>
              </a:rPr>
              <a:t>Depth Study</a:t>
            </a:r>
          </a:p>
          <a:p>
            <a:endParaRPr lang="en-AU" sz="2000" b="1" dirty="0">
              <a:solidFill>
                <a:srgbClr val="00B050"/>
              </a:solidFill>
            </a:endParaRPr>
          </a:p>
          <a:p>
            <a:pPr marL="342900" indent="-342900">
              <a:lnSpc>
                <a:spcPct val="150000"/>
              </a:lnSpc>
              <a:buFont typeface="Wingdings" panose="05000000000000000000" pitchFamily="2" charset="2"/>
              <a:buChar char="§"/>
            </a:pPr>
            <a:r>
              <a:rPr lang="en-AU" dirty="0"/>
              <a:t>A depth study is any type of investigation/activity that a student completes </a:t>
            </a:r>
            <a:r>
              <a:rPr lang="en-AU" b="1" dirty="0"/>
              <a:t>individually</a:t>
            </a:r>
            <a:r>
              <a:rPr lang="en-AU" dirty="0"/>
              <a:t> or </a:t>
            </a:r>
            <a:r>
              <a:rPr lang="en-AU" b="1" dirty="0"/>
              <a:t>collaboratively</a:t>
            </a:r>
            <a:r>
              <a:rPr lang="en-AU" dirty="0"/>
              <a:t> that allows the further development of one or more concepts found within or inspired by the syllabus. </a:t>
            </a:r>
          </a:p>
          <a:p>
            <a:pPr marL="342900" indent="-342900">
              <a:lnSpc>
                <a:spcPct val="150000"/>
              </a:lnSpc>
              <a:buFont typeface="Wingdings" panose="05000000000000000000" pitchFamily="2" charset="2"/>
              <a:buChar char="§"/>
            </a:pPr>
            <a:r>
              <a:rPr lang="en-AU" dirty="0"/>
              <a:t>Depth studies provide opportunities for students to </a:t>
            </a:r>
            <a:r>
              <a:rPr lang="en-AU" b="1" dirty="0"/>
              <a:t>pursue their interests in science</a:t>
            </a:r>
            <a:r>
              <a:rPr lang="en-AU" dirty="0"/>
              <a:t>, acquire a depth of understanding, and take </a:t>
            </a:r>
            <a:r>
              <a:rPr lang="en-AU" b="1" dirty="0"/>
              <a:t>responsibility for their own learning</a:t>
            </a:r>
            <a:r>
              <a:rPr lang="en-AU" dirty="0"/>
              <a:t>. </a:t>
            </a:r>
          </a:p>
          <a:p>
            <a:endParaRPr lang="en-AU" dirty="0"/>
          </a:p>
          <a:p>
            <a:r>
              <a:rPr lang="en-AU" dirty="0"/>
              <a:t>A depth study may be:</a:t>
            </a:r>
          </a:p>
          <a:p>
            <a:pPr marL="742950" lvl="1" indent="-285750">
              <a:buFont typeface="Arial" panose="020B0604020202020204" pitchFamily="34" charset="0"/>
              <a:buChar char="-"/>
            </a:pPr>
            <a:r>
              <a:rPr lang="en-AU" sz="1800" dirty="0"/>
              <a:t>a </a:t>
            </a:r>
            <a:r>
              <a:rPr lang="en-AU" sz="1800" b="1" dirty="0"/>
              <a:t>practical</a:t>
            </a:r>
            <a:r>
              <a:rPr lang="en-AU" sz="1800" dirty="0"/>
              <a:t> investigation or a </a:t>
            </a:r>
            <a:r>
              <a:rPr lang="en-AU" sz="1800" b="1" dirty="0"/>
              <a:t>secondary-sourced</a:t>
            </a:r>
            <a:r>
              <a:rPr lang="en-AU" sz="1800" dirty="0"/>
              <a:t> investigation</a:t>
            </a:r>
          </a:p>
          <a:p>
            <a:pPr marL="742950" lvl="1" indent="-285750">
              <a:buFont typeface="Arial" panose="020B0604020202020204" pitchFamily="34" charset="0"/>
              <a:buChar char="-"/>
            </a:pPr>
            <a:r>
              <a:rPr lang="en-AU" sz="1800" dirty="0"/>
              <a:t>presentations, research assignments or fieldwork reports</a:t>
            </a:r>
          </a:p>
          <a:p>
            <a:pPr marL="742950" lvl="1" indent="-285750">
              <a:buFont typeface="Arial" panose="020B0604020202020204" pitchFamily="34" charset="0"/>
              <a:buChar char="-"/>
            </a:pPr>
            <a:r>
              <a:rPr lang="en-AU" sz="1800" b="1" dirty="0"/>
              <a:t>Mandatory</a:t>
            </a:r>
            <a:r>
              <a:rPr lang="en-AU" sz="1800" dirty="0"/>
              <a:t> component in each science course</a:t>
            </a:r>
            <a:endParaRPr lang="en-US" dirty="0"/>
          </a:p>
        </p:txBody>
      </p:sp>
      <p:sp>
        <p:nvSpPr>
          <p:cNvPr id="4" name="Text Placeholder 3">
            <a:extLst>
              <a:ext uri="{FF2B5EF4-FFF2-40B4-BE49-F238E27FC236}">
                <a16:creationId xmlns:a16="http://schemas.microsoft.com/office/drawing/2014/main" id="{0BBAFDB6-622B-4BFE-911B-6EBDD69AF303}"/>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C883BF99-92F8-46FB-910E-39256A61CF56}"/>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512F5037-F047-4F65-93E6-AC7E7B65F2B5}"/>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8812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6C53C6-4A47-41F7-A930-07E595921015}"/>
              </a:ext>
            </a:extLst>
          </p:cNvPr>
          <p:cNvSpPr>
            <a:spLocks noGrp="1"/>
          </p:cNvSpPr>
          <p:nvPr>
            <p:ph type="body" sz="quarter" idx="12"/>
          </p:nvPr>
        </p:nvSpPr>
        <p:spPr>
          <a:xfrm>
            <a:off x="574833" y="1476664"/>
            <a:ext cx="8029575" cy="4881274"/>
          </a:xfrm>
        </p:spPr>
        <p:txBody>
          <a:bodyPr/>
          <a:lstStyle/>
          <a:p>
            <a:r>
              <a:rPr lang="en-AU" sz="2400" b="1" dirty="0">
                <a:solidFill>
                  <a:srgbClr val="0070C0"/>
                </a:solidFill>
              </a:rPr>
              <a:t>Science Extension </a:t>
            </a:r>
            <a:r>
              <a:rPr lang="en-AU" sz="2400" b="1" dirty="0"/>
              <a:t> </a:t>
            </a:r>
            <a:r>
              <a:rPr lang="en-AU" sz="2000" b="1" dirty="0">
                <a:solidFill>
                  <a:srgbClr val="C00000"/>
                </a:solidFill>
              </a:rPr>
              <a:t>(New Course) </a:t>
            </a:r>
            <a:r>
              <a:rPr lang="en-AU" sz="2000" dirty="0">
                <a:solidFill>
                  <a:srgbClr val="00B050"/>
                </a:solidFill>
              </a:rPr>
              <a:t>(Cat A)</a:t>
            </a:r>
            <a:endParaRPr lang="en-AU" sz="2000" b="1" dirty="0">
              <a:solidFill>
                <a:srgbClr val="C00000"/>
              </a:solidFill>
            </a:endParaRPr>
          </a:p>
          <a:p>
            <a:endParaRPr lang="en-AU" dirty="0"/>
          </a:p>
          <a:p>
            <a:r>
              <a:rPr lang="en-AU" dirty="0"/>
              <a:t>Science Extension is a 1 Unit course studied in Year 12 in 2019. </a:t>
            </a:r>
          </a:p>
          <a:p>
            <a:r>
              <a:rPr lang="en-AU" dirty="0"/>
              <a:t>Designed for </a:t>
            </a:r>
            <a:r>
              <a:rPr lang="en-AU" b="1" dirty="0"/>
              <a:t>high achieving </a:t>
            </a:r>
            <a:r>
              <a:rPr lang="en-AU" dirty="0"/>
              <a:t>science students.</a:t>
            </a:r>
          </a:p>
          <a:p>
            <a:endParaRPr lang="en-AU" dirty="0"/>
          </a:p>
          <a:p>
            <a:r>
              <a:rPr lang="en-AU" sz="2000" i="1" dirty="0"/>
              <a:t>Students will:</a:t>
            </a:r>
          </a:p>
          <a:p>
            <a:pPr marL="285750" indent="-285750">
              <a:lnSpc>
                <a:spcPct val="150000"/>
              </a:lnSpc>
              <a:buFont typeface="Wingdings" panose="05000000000000000000" pitchFamily="2" charset="2"/>
              <a:buChar char="§"/>
            </a:pPr>
            <a:r>
              <a:rPr lang="en-AU" dirty="0"/>
              <a:t>investigate the development of current scientific thinking and scientific research methodologies including the statistical analysis of large data sets</a:t>
            </a:r>
          </a:p>
          <a:p>
            <a:pPr marL="285750" indent="-285750">
              <a:lnSpc>
                <a:spcPct val="150000"/>
              </a:lnSpc>
              <a:buFont typeface="Wingdings" panose="05000000000000000000" pitchFamily="2" charset="2"/>
              <a:buChar char="§"/>
            </a:pPr>
            <a:r>
              <a:rPr lang="en-AU" dirty="0"/>
              <a:t>conduct a </a:t>
            </a:r>
            <a:r>
              <a:rPr lang="en-AU" b="1" dirty="0"/>
              <a:t>professional literature review </a:t>
            </a:r>
            <a:r>
              <a:rPr lang="en-AU" dirty="0"/>
              <a:t>to determine a research question</a:t>
            </a:r>
          </a:p>
          <a:p>
            <a:pPr marL="285750" indent="-285750">
              <a:lnSpc>
                <a:spcPct val="150000"/>
              </a:lnSpc>
              <a:buFont typeface="Wingdings" panose="05000000000000000000" pitchFamily="2" charset="2"/>
              <a:buChar char="§"/>
            </a:pPr>
            <a:r>
              <a:rPr lang="en-AU" dirty="0"/>
              <a:t>find patterns and trends in data using statistical analysis to determine evidence that </a:t>
            </a:r>
            <a:r>
              <a:rPr lang="en-AU" b="1" dirty="0"/>
              <a:t>supports or refutes </a:t>
            </a:r>
            <a:r>
              <a:rPr lang="en-AU" dirty="0"/>
              <a:t>their hypothesis</a:t>
            </a:r>
          </a:p>
          <a:p>
            <a:pPr marL="285750" indent="-285750">
              <a:lnSpc>
                <a:spcPct val="150000"/>
              </a:lnSpc>
              <a:buFont typeface="Wingdings" panose="05000000000000000000" pitchFamily="2" charset="2"/>
              <a:buChar char="§"/>
            </a:pPr>
            <a:r>
              <a:rPr lang="en-AU" dirty="0"/>
              <a:t>write an </a:t>
            </a:r>
            <a:r>
              <a:rPr lang="en-AU" b="1" dirty="0"/>
              <a:t>authentic</a:t>
            </a:r>
            <a:r>
              <a:rPr lang="en-AU" dirty="0"/>
              <a:t> Scientific Research Report.</a:t>
            </a:r>
          </a:p>
          <a:p>
            <a:endParaRPr lang="en-US" dirty="0"/>
          </a:p>
        </p:txBody>
      </p:sp>
      <p:sp>
        <p:nvSpPr>
          <p:cNvPr id="4" name="Text Placeholder 3">
            <a:extLst>
              <a:ext uri="{FF2B5EF4-FFF2-40B4-BE49-F238E27FC236}">
                <a16:creationId xmlns:a16="http://schemas.microsoft.com/office/drawing/2014/main" id="{591E7CFA-CBEE-48B7-9913-3CB4BE134340}"/>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DB425D8F-AC6F-4BC0-AD90-4BD5665977F7}"/>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FC937F9D-8A89-4E22-AB90-FF792400146E}"/>
              </a:ext>
            </a:extLst>
          </p:cNvPr>
          <p:cNvPicPr>
            <a:picLocks noChangeAspect="1"/>
          </p:cNvPicPr>
          <p:nvPr/>
        </p:nvPicPr>
        <p:blipFill>
          <a:blip r:embed="rId3"/>
          <a:stretch>
            <a:fillRect/>
          </a:stretch>
        </p:blipFill>
        <p:spPr>
          <a:xfrm>
            <a:off x="428625" y="6141498"/>
            <a:ext cx="966787" cy="561497"/>
          </a:xfrm>
          <a:prstGeom prst="rect">
            <a:avLst/>
          </a:prstGeom>
        </p:spPr>
      </p:pic>
    </p:spTree>
    <p:extLst>
      <p:ext uri="{BB962C8B-B14F-4D97-AF65-F5344CB8AC3E}">
        <p14:creationId xmlns:p14="http://schemas.microsoft.com/office/powerpoint/2010/main" val="95371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23951"/>
            <a:ext cx="8102283" cy="514349"/>
          </a:xfrm>
        </p:spPr>
        <p:txBody>
          <a:bodyPr/>
          <a:lstStyle/>
          <a:p>
            <a:pPr algn="ctr"/>
            <a:r>
              <a:rPr lang="en-AU" sz="2800" dirty="0">
                <a:effectLst>
                  <a:outerShdw blurRad="38100" dist="38100" dir="2700000" algn="tl">
                    <a:srgbClr val="000000">
                      <a:alpha val="43137"/>
                    </a:srgbClr>
                  </a:outerShdw>
                </a:effectLst>
              </a:rPr>
              <a:t>Requirements for the HSC</a:t>
            </a:r>
          </a:p>
        </p:txBody>
      </p:sp>
      <p:sp>
        <p:nvSpPr>
          <p:cNvPr id="3" name="Text Placeholder 2"/>
          <p:cNvSpPr>
            <a:spLocks noGrp="1"/>
          </p:cNvSpPr>
          <p:nvPr>
            <p:ph type="body" sz="quarter" idx="12"/>
          </p:nvPr>
        </p:nvSpPr>
        <p:spPr>
          <a:xfrm>
            <a:off x="574833" y="1847850"/>
            <a:ext cx="8029575" cy="3958590"/>
          </a:xfrm>
        </p:spPr>
        <p:txBody>
          <a:bodyPr/>
          <a:lstStyle/>
          <a:p>
            <a:pPr>
              <a:spcBef>
                <a:spcPts val="1800"/>
              </a:spcBef>
              <a:spcAft>
                <a:spcPts val="600"/>
              </a:spcAft>
              <a:defRPr/>
            </a:pPr>
            <a:r>
              <a:rPr lang="en-US" altLang="en-US" sz="2400" b="1" dirty="0">
                <a:solidFill>
                  <a:srgbClr val="280070"/>
                </a:solidFill>
                <a:latin typeface="Helvetica" pitchFamily="34" charset="0"/>
                <a:ea typeface="ＭＳ Ｐゴシック" pitchFamily="34" charset="-128"/>
                <a:cs typeface="Helvetica" pitchFamily="34" charset="0"/>
              </a:rPr>
              <a:t>Year 11 </a:t>
            </a:r>
          </a:p>
          <a:p>
            <a:pPr marL="342900" indent="-342900">
              <a:spcBef>
                <a:spcPts val="1800"/>
              </a:spcBef>
              <a:spcAft>
                <a:spcPts val="600"/>
              </a:spcAft>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minimum of </a:t>
            </a:r>
            <a:r>
              <a:rPr lang="en-US" altLang="en-US" sz="2400" b="1" dirty="0">
                <a:solidFill>
                  <a:srgbClr val="280070"/>
                </a:solidFill>
                <a:latin typeface="Helvetica" pitchFamily="34" charset="0"/>
                <a:ea typeface="ＭＳ Ｐゴシック" pitchFamily="34" charset="-128"/>
                <a:cs typeface="Helvetica" pitchFamily="34" charset="0"/>
              </a:rPr>
              <a:t>12 units</a:t>
            </a:r>
          </a:p>
          <a:p>
            <a:pPr marL="342900" indent="-342900">
              <a:spcBef>
                <a:spcPts val="1800"/>
              </a:spcBef>
              <a:spcAft>
                <a:spcPts val="600"/>
              </a:spcAft>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students must satisfactorily </a:t>
            </a:r>
            <a:r>
              <a:rPr lang="en-US" altLang="en-US" sz="2400" b="1" dirty="0">
                <a:solidFill>
                  <a:srgbClr val="280070"/>
                </a:solidFill>
                <a:latin typeface="Helvetica" pitchFamily="34" charset="0"/>
                <a:ea typeface="ＭＳ Ｐゴシック" pitchFamily="34" charset="-128"/>
                <a:cs typeface="Helvetica" pitchFamily="34" charset="0"/>
              </a:rPr>
              <a:t>complete</a:t>
            </a:r>
            <a:r>
              <a:rPr lang="en-US" altLang="en-US" sz="2400" dirty="0">
                <a:latin typeface="Helvetica" pitchFamily="34" charset="0"/>
                <a:ea typeface="ＭＳ Ｐゴシック" pitchFamily="34" charset="-128"/>
                <a:cs typeface="Helvetica" pitchFamily="34" charset="0"/>
              </a:rPr>
              <a:t> the Year 11 course before commencing the corresponding Year 12 course</a:t>
            </a:r>
            <a:endParaRPr lang="en-US" altLang="en-US" sz="2000" dirty="0">
              <a:latin typeface="Helvetica" pitchFamily="34" charset="0"/>
              <a:ea typeface="ＭＳ Ｐゴシック" pitchFamily="34" charset="-128"/>
              <a:cs typeface="Helvetica" pitchFamily="34" charset="0"/>
            </a:endParaRPr>
          </a:p>
          <a:p>
            <a:pPr>
              <a:spcBef>
                <a:spcPts val="1800"/>
              </a:spcBef>
              <a:spcAft>
                <a:spcPts val="600"/>
              </a:spcAft>
              <a:defRPr/>
            </a:pPr>
            <a:r>
              <a:rPr lang="en-US" altLang="en-US" sz="2400" b="1" dirty="0">
                <a:solidFill>
                  <a:srgbClr val="280070"/>
                </a:solidFill>
                <a:latin typeface="Helvetica" pitchFamily="34" charset="0"/>
                <a:ea typeface="ＭＳ Ｐゴシック" pitchFamily="34" charset="-128"/>
                <a:cs typeface="Helvetica" pitchFamily="34" charset="0"/>
              </a:rPr>
              <a:t>Year 12</a:t>
            </a:r>
          </a:p>
          <a:p>
            <a:pPr marL="342900" indent="-342900">
              <a:spcBef>
                <a:spcPts val="1800"/>
              </a:spcBef>
              <a:spcAft>
                <a:spcPts val="600"/>
              </a:spcAft>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minimum of </a:t>
            </a:r>
            <a:r>
              <a:rPr lang="en-US" altLang="en-US" sz="2400" b="1" dirty="0">
                <a:solidFill>
                  <a:srgbClr val="280070"/>
                </a:solidFill>
                <a:latin typeface="Helvetica" pitchFamily="34" charset="0"/>
                <a:ea typeface="ＭＳ Ｐゴシック" pitchFamily="34" charset="-128"/>
                <a:cs typeface="Helvetica" pitchFamily="34" charset="0"/>
              </a:rPr>
              <a:t>10 units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0CA56FE8-69BB-41F3-B8B3-239FE3FC86CE}"/>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1B957BD0-DA6B-43B5-87A6-1483FDC61E5E}"/>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53692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15158-1B40-400B-93F0-D2A483E60913}"/>
              </a:ext>
            </a:extLst>
          </p:cNvPr>
          <p:cNvSpPr>
            <a:spLocks noGrp="1"/>
          </p:cNvSpPr>
          <p:nvPr>
            <p:ph type="body" sz="quarter" idx="11"/>
          </p:nvPr>
        </p:nvSpPr>
        <p:spPr/>
        <p:txBody>
          <a:bodyPr/>
          <a:lstStyle/>
          <a:p>
            <a:r>
              <a:rPr lang="en-AU" sz="2800" dirty="0">
                <a:effectLst>
                  <a:outerShdw blurRad="38100" dist="38100" dir="2700000" algn="tl">
                    <a:srgbClr val="000000">
                      <a:alpha val="43137"/>
                    </a:srgbClr>
                  </a:outerShdw>
                </a:effectLst>
              </a:rPr>
              <a:t>Social Sciences</a:t>
            </a:r>
            <a:endParaRPr lang="en-US" sz="28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4CEE142-88AF-438B-9C59-AC275A9C775F}"/>
              </a:ext>
            </a:extLst>
          </p:cNvPr>
          <p:cNvSpPr>
            <a:spLocks noGrp="1"/>
          </p:cNvSpPr>
          <p:nvPr>
            <p:ph type="body" sz="quarter" idx="12"/>
          </p:nvPr>
        </p:nvSpPr>
        <p:spPr>
          <a:xfrm>
            <a:off x="574833" y="2053721"/>
            <a:ext cx="8029575" cy="4123256"/>
          </a:xfrm>
        </p:spPr>
        <p:txBody>
          <a:bodyPr/>
          <a:lstStyle/>
          <a:p>
            <a:r>
              <a:rPr lang="en-AU" sz="2000" b="1" dirty="0">
                <a:solidFill>
                  <a:srgbClr val="0070C0"/>
                </a:solidFill>
              </a:rPr>
              <a:t>Business Studies </a:t>
            </a:r>
            <a:r>
              <a:rPr lang="en-AU" sz="2000" dirty="0">
                <a:solidFill>
                  <a:srgbClr val="00B050"/>
                </a:solidFill>
              </a:rPr>
              <a:t>(Cat A)</a:t>
            </a:r>
            <a:endParaRPr lang="en-AU" sz="2000" b="1" dirty="0">
              <a:solidFill>
                <a:srgbClr val="0070C0"/>
              </a:solidFill>
            </a:endParaRPr>
          </a:p>
          <a:p>
            <a:r>
              <a:rPr lang="en-AU" dirty="0"/>
              <a:t>Offers learning in the planning of a small business to the management of operations, marketing, finance and human resources in large businesses. </a:t>
            </a:r>
            <a:endParaRPr lang="en-US" dirty="0"/>
          </a:p>
          <a:p>
            <a:r>
              <a:rPr lang="en-AU" b="1" dirty="0"/>
              <a:t> </a:t>
            </a:r>
            <a:endParaRPr lang="en-US" dirty="0"/>
          </a:p>
          <a:p>
            <a:r>
              <a:rPr lang="en-AU" sz="2000" b="1" dirty="0">
                <a:solidFill>
                  <a:srgbClr val="0070C0"/>
                </a:solidFill>
              </a:rPr>
              <a:t>Economics </a:t>
            </a:r>
            <a:r>
              <a:rPr lang="en-AU" dirty="0">
                <a:solidFill>
                  <a:srgbClr val="00B050"/>
                </a:solidFill>
              </a:rPr>
              <a:t>(Cat A)</a:t>
            </a:r>
            <a:endParaRPr lang="en-AU" b="1" dirty="0"/>
          </a:p>
          <a:p>
            <a:r>
              <a:rPr lang="en-AU" dirty="0"/>
              <a:t>Learning in assessing economic issues and </a:t>
            </a:r>
          </a:p>
          <a:p>
            <a:r>
              <a:rPr lang="en-AU" dirty="0"/>
              <a:t>proposing solutions to economic problems, </a:t>
            </a:r>
          </a:p>
          <a:p>
            <a:r>
              <a:rPr lang="en-AU" dirty="0"/>
              <a:t>including economic modelling on a local and </a:t>
            </a:r>
          </a:p>
          <a:p>
            <a:r>
              <a:rPr lang="en-AU" dirty="0"/>
              <a:t>global scale.</a:t>
            </a:r>
            <a:endParaRPr lang="en-US" dirty="0"/>
          </a:p>
          <a:p>
            <a:r>
              <a:rPr lang="en-AU" b="1" dirty="0"/>
              <a:t> </a:t>
            </a:r>
            <a:endParaRPr lang="en-US" dirty="0"/>
          </a:p>
          <a:p>
            <a:r>
              <a:rPr lang="en-AU" sz="2000" b="1" dirty="0">
                <a:solidFill>
                  <a:srgbClr val="0070C0"/>
                </a:solidFill>
              </a:rPr>
              <a:t>Geography </a:t>
            </a:r>
            <a:r>
              <a:rPr lang="en-AU" dirty="0">
                <a:solidFill>
                  <a:srgbClr val="00B050"/>
                </a:solidFill>
              </a:rPr>
              <a:t>(Cat A)</a:t>
            </a:r>
            <a:endParaRPr lang="en-AU" b="1" dirty="0"/>
          </a:p>
          <a:p>
            <a:r>
              <a:rPr lang="en-AU" dirty="0"/>
              <a:t>Understanding environmental change and the interactions which take place in our world. </a:t>
            </a:r>
            <a:endParaRPr lang="en-US" dirty="0"/>
          </a:p>
          <a:p>
            <a:r>
              <a:rPr lang="en-AU" dirty="0"/>
              <a:t>Major Work- Senior Geography Project</a:t>
            </a:r>
            <a:endParaRPr lang="en-US" dirty="0"/>
          </a:p>
          <a:p>
            <a:r>
              <a:rPr lang="en-AU" dirty="0"/>
              <a:t> </a:t>
            </a:r>
            <a:endParaRPr lang="en-US" dirty="0"/>
          </a:p>
          <a:p>
            <a:r>
              <a:rPr lang="en-AU" dirty="0"/>
              <a:t> </a:t>
            </a:r>
            <a:endParaRPr lang="en-US" dirty="0"/>
          </a:p>
        </p:txBody>
      </p:sp>
      <p:sp>
        <p:nvSpPr>
          <p:cNvPr id="4" name="Text Placeholder 3">
            <a:extLst>
              <a:ext uri="{FF2B5EF4-FFF2-40B4-BE49-F238E27FC236}">
                <a16:creationId xmlns:a16="http://schemas.microsoft.com/office/drawing/2014/main" id="{09CB57CC-FD8F-41C3-9BEC-4D320E2C96AA}"/>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F2A8B2D5-2C50-4E1A-B0FA-9C8BA6E07B79}"/>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6A6D824C-AE46-49FF-88C3-AF640B5C9C54}"/>
              </a:ext>
            </a:extLst>
          </p:cNvPr>
          <p:cNvPicPr>
            <a:picLocks noChangeAspect="1"/>
          </p:cNvPicPr>
          <p:nvPr/>
        </p:nvPicPr>
        <p:blipFill>
          <a:blip r:embed="rId3"/>
          <a:stretch>
            <a:fillRect/>
          </a:stretch>
        </p:blipFill>
        <p:spPr>
          <a:xfrm>
            <a:off x="428625" y="6176977"/>
            <a:ext cx="966787" cy="561497"/>
          </a:xfrm>
          <a:prstGeom prst="rect">
            <a:avLst/>
          </a:prstGeom>
        </p:spPr>
      </p:pic>
      <p:pic>
        <p:nvPicPr>
          <p:cNvPr id="8" name="Picture 7">
            <a:extLst>
              <a:ext uri="{FF2B5EF4-FFF2-40B4-BE49-F238E27FC236}">
                <a16:creationId xmlns:a16="http://schemas.microsoft.com/office/drawing/2014/main" id="{A84F8514-5CF2-4DB3-904A-57D845E4B715}"/>
              </a:ext>
            </a:extLst>
          </p:cNvPr>
          <p:cNvPicPr>
            <a:picLocks noChangeAspect="1"/>
          </p:cNvPicPr>
          <p:nvPr/>
        </p:nvPicPr>
        <p:blipFill>
          <a:blip r:embed="rId4"/>
          <a:stretch>
            <a:fillRect/>
          </a:stretch>
        </p:blipFill>
        <p:spPr>
          <a:xfrm>
            <a:off x="6857999" y="1028223"/>
            <a:ext cx="1782763" cy="1335352"/>
          </a:xfrm>
          <a:prstGeom prst="rect">
            <a:avLst/>
          </a:prstGeom>
        </p:spPr>
      </p:pic>
      <p:pic>
        <p:nvPicPr>
          <p:cNvPr id="10" name="Picture 9">
            <a:extLst>
              <a:ext uri="{FF2B5EF4-FFF2-40B4-BE49-F238E27FC236}">
                <a16:creationId xmlns:a16="http://schemas.microsoft.com/office/drawing/2014/main" id="{81BFF7FA-97B0-497A-BD95-3E50A3752E73}"/>
              </a:ext>
            </a:extLst>
          </p:cNvPr>
          <p:cNvPicPr>
            <a:picLocks noChangeAspect="1"/>
          </p:cNvPicPr>
          <p:nvPr/>
        </p:nvPicPr>
        <p:blipFill>
          <a:blip r:embed="rId5"/>
          <a:stretch>
            <a:fillRect/>
          </a:stretch>
        </p:blipFill>
        <p:spPr>
          <a:xfrm>
            <a:off x="5805486" y="3276767"/>
            <a:ext cx="2105025" cy="1353230"/>
          </a:xfrm>
          <a:prstGeom prst="rect">
            <a:avLst/>
          </a:prstGeom>
        </p:spPr>
      </p:pic>
    </p:spTree>
    <p:extLst>
      <p:ext uri="{BB962C8B-B14F-4D97-AF65-F5344CB8AC3E}">
        <p14:creationId xmlns:p14="http://schemas.microsoft.com/office/powerpoint/2010/main" val="346353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A5CD1B-BD38-46E9-8722-4D9D65C6F127}"/>
              </a:ext>
            </a:extLst>
          </p:cNvPr>
          <p:cNvSpPr>
            <a:spLocks noGrp="1"/>
          </p:cNvSpPr>
          <p:nvPr>
            <p:ph type="body" sz="quarter" idx="12"/>
          </p:nvPr>
        </p:nvSpPr>
        <p:spPr>
          <a:xfrm>
            <a:off x="538480" y="1171631"/>
            <a:ext cx="8029575" cy="4871982"/>
          </a:xfrm>
        </p:spPr>
        <p:txBody>
          <a:bodyPr/>
          <a:lstStyle/>
          <a:p>
            <a:r>
              <a:rPr lang="en-AU" sz="2000" b="1" dirty="0">
                <a:solidFill>
                  <a:srgbClr val="0070C0"/>
                </a:solidFill>
              </a:rPr>
              <a:t>Legal Studies </a:t>
            </a:r>
            <a:r>
              <a:rPr lang="en-AU" sz="2000" dirty="0">
                <a:solidFill>
                  <a:srgbClr val="00B050"/>
                </a:solidFill>
              </a:rPr>
              <a:t>(Cat A)</a:t>
            </a:r>
            <a:endParaRPr lang="en-AU" sz="2000" b="1" dirty="0">
              <a:solidFill>
                <a:srgbClr val="0070C0"/>
              </a:solidFill>
            </a:endParaRPr>
          </a:p>
          <a:p>
            <a:r>
              <a:rPr lang="en-AU" dirty="0"/>
              <a:t>Focuses on the way in which law is generated, how it is structured and how it operates in Australian and international contexts.</a:t>
            </a:r>
            <a:endParaRPr lang="en-US" dirty="0"/>
          </a:p>
          <a:p>
            <a:r>
              <a:rPr lang="en-AU" dirty="0"/>
              <a:t> </a:t>
            </a:r>
            <a:endParaRPr lang="en-US" dirty="0"/>
          </a:p>
          <a:p>
            <a:r>
              <a:rPr lang="en-AU" sz="2000" b="1" dirty="0">
                <a:solidFill>
                  <a:srgbClr val="0070C0"/>
                </a:solidFill>
              </a:rPr>
              <a:t>Studies of Religion II </a:t>
            </a:r>
            <a:r>
              <a:rPr lang="en-AU" sz="2000" dirty="0">
                <a:solidFill>
                  <a:srgbClr val="00B050"/>
                </a:solidFill>
              </a:rPr>
              <a:t>(Cat A)</a:t>
            </a:r>
            <a:endParaRPr lang="en-AU" sz="2000" b="1" dirty="0">
              <a:solidFill>
                <a:srgbClr val="0070C0"/>
              </a:solidFill>
            </a:endParaRPr>
          </a:p>
          <a:p>
            <a:r>
              <a:rPr lang="en-AU" dirty="0"/>
              <a:t>Investigates the types of religions, its characteristics and the  significance of religion in society and within Australian. </a:t>
            </a:r>
            <a:endParaRPr lang="en-US" dirty="0"/>
          </a:p>
          <a:p>
            <a:r>
              <a:rPr lang="en-AU" dirty="0"/>
              <a:t> </a:t>
            </a:r>
            <a:endParaRPr lang="en-US" dirty="0"/>
          </a:p>
          <a:p>
            <a:r>
              <a:rPr lang="en-AU" sz="2000" b="1" dirty="0">
                <a:solidFill>
                  <a:srgbClr val="0070C0"/>
                </a:solidFill>
              </a:rPr>
              <a:t>Society and Culture </a:t>
            </a:r>
            <a:r>
              <a:rPr lang="en-AU" sz="2000" dirty="0">
                <a:solidFill>
                  <a:srgbClr val="00B050"/>
                </a:solidFill>
              </a:rPr>
              <a:t>(Cat A)</a:t>
            </a:r>
            <a:endParaRPr lang="en-AU" sz="2000" b="1" dirty="0">
              <a:solidFill>
                <a:srgbClr val="0070C0"/>
              </a:solidFill>
            </a:endParaRPr>
          </a:p>
          <a:p>
            <a:r>
              <a:rPr lang="en-AU" dirty="0"/>
              <a:t>Awareness of the nature of power and authority, gender, </a:t>
            </a:r>
          </a:p>
          <a:p>
            <a:r>
              <a:rPr lang="en-AU" dirty="0"/>
              <a:t>technology and facilitates intercultural understanding.</a:t>
            </a:r>
            <a:endParaRPr lang="en-US" dirty="0"/>
          </a:p>
          <a:p>
            <a:r>
              <a:rPr lang="en-AU" dirty="0"/>
              <a:t>Major Work- PIP</a:t>
            </a:r>
          </a:p>
          <a:p>
            <a:endParaRPr lang="en-US" dirty="0"/>
          </a:p>
          <a:p>
            <a:r>
              <a:rPr lang="en-AU" sz="2000" b="1" dirty="0">
                <a:solidFill>
                  <a:srgbClr val="0070C0"/>
                </a:solidFill>
              </a:rPr>
              <a:t>Work studies </a:t>
            </a:r>
            <a:r>
              <a:rPr lang="en-AU" sz="2000" dirty="0">
                <a:solidFill>
                  <a:srgbClr val="7030A0"/>
                </a:solidFill>
              </a:rPr>
              <a:t>(Cat B)</a:t>
            </a:r>
            <a:endParaRPr lang="en-AU" sz="2000" b="1" dirty="0">
              <a:solidFill>
                <a:srgbClr val="7030A0"/>
              </a:solidFill>
            </a:endParaRPr>
          </a:p>
          <a:p>
            <a:r>
              <a:rPr lang="en-AU" dirty="0"/>
              <a:t>Students are engaged in work and develop and enhance their skills that lead to a successful transition to the workplace, further education and training and preparation for the future world of work. </a:t>
            </a:r>
            <a:endParaRPr lang="en-US" dirty="0"/>
          </a:p>
          <a:p>
            <a:endParaRPr lang="en-US" dirty="0"/>
          </a:p>
        </p:txBody>
      </p:sp>
      <p:sp>
        <p:nvSpPr>
          <p:cNvPr id="4" name="Text Placeholder 3">
            <a:extLst>
              <a:ext uri="{FF2B5EF4-FFF2-40B4-BE49-F238E27FC236}">
                <a16:creationId xmlns:a16="http://schemas.microsoft.com/office/drawing/2014/main" id="{A8CB2DA2-D25D-4A79-9719-087D399C28C8}"/>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7857F8E4-6897-440C-A85E-2AAB79E59858}"/>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E5E9B00E-28AC-49A9-9518-8F3DA9AC949C}"/>
              </a:ext>
            </a:extLst>
          </p:cNvPr>
          <p:cNvPicPr>
            <a:picLocks noChangeAspect="1"/>
          </p:cNvPicPr>
          <p:nvPr/>
        </p:nvPicPr>
        <p:blipFill>
          <a:blip r:embed="rId3"/>
          <a:stretch>
            <a:fillRect/>
          </a:stretch>
        </p:blipFill>
        <p:spPr>
          <a:xfrm>
            <a:off x="285750" y="6062677"/>
            <a:ext cx="966787" cy="561497"/>
          </a:xfrm>
          <a:prstGeom prst="rect">
            <a:avLst/>
          </a:prstGeom>
        </p:spPr>
      </p:pic>
      <p:pic>
        <p:nvPicPr>
          <p:cNvPr id="7" name="Picture 6">
            <a:extLst>
              <a:ext uri="{FF2B5EF4-FFF2-40B4-BE49-F238E27FC236}">
                <a16:creationId xmlns:a16="http://schemas.microsoft.com/office/drawing/2014/main" id="{C76CFA27-B4DC-4A1A-8461-3215D3D2BB7B}"/>
              </a:ext>
            </a:extLst>
          </p:cNvPr>
          <p:cNvPicPr>
            <a:picLocks noChangeAspect="1"/>
          </p:cNvPicPr>
          <p:nvPr/>
        </p:nvPicPr>
        <p:blipFill>
          <a:blip r:embed="rId4"/>
          <a:stretch>
            <a:fillRect/>
          </a:stretch>
        </p:blipFill>
        <p:spPr>
          <a:xfrm>
            <a:off x="6628797" y="3228973"/>
            <a:ext cx="1356360" cy="1371600"/>
          </a:xfrm>
          <a:prstGeom prst="rect">
            <a:avLst/>
          </a:prstGeom>
        </p:spPr>
      </p:pic>
    </p:spTree>
    <p:extLst>
      <p:ext uri="{BB962C8B-B14F-4D97-AF65-F5344CB8AC3E}">
        <p14:creationId xmlns:p14="http://schemas.microsoft.com/office/powerpoint/2010/main" val="396301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B343DE-7189-4612-A828-598F6EF733E0}"/>
              </a:ext>
            </a:extLst>
          </p:cNvPr>
          <p:cNvSpPr>
            <a:spLocks noGrp="1"/>
          </p:cNvSpPr>
          <p:nvPr>
            <p:ph type="body" sz="quarter" idx="11"/>
          </p:nvPr>
        </p:nvSpPr>
        <p:spPr/>
        <p:txBody>
          <a:bodyPr/>
          <a:lstStyle/>
          <a:p>
            <a:r>
              <a:rPr lang="en-AU" sz="2600" dirty="0">
                <a:effectLst>
                  <a:outerShdw blurRad="38100" dist="38100" dir="2700000" algn="tl">
                    <a:srgbClr val="000000">
                      <a:alpha val="43137"/>
                    </a:srgbClr>
                  </a:outerShdw>
                </a:effectLst>
              </a:rPr>
              <a:t>Technological and applied studies (TAS)</a:t>
            </a:r>
            <a:endParaRPr lang="en-US" sz="26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A1E621A-802C-45D9-AEF0-FA486189AB42}"/>
              </a:ext>
            </a:extLst>
          </p:cNvPr>
          <p:cNvSpPr>
            <a:spLocks noGrp="1"/>
          </p:cNvSpPr>
          <p:nvPr>
            <p:ph type="body" sz="quarter" idx="12"/>
          </p:nvPr>
        </p:nvSpPr>
        <p:spPr>
          <a:xfrm>
            <a:off x="574833" y="2062451"/>
            <a:ext cx="8029575" cy="4052599"/>
          </a:xfrm>
        </p:spPr>
        <p:txBody>
          <a:bodyPr/>
          <a:lstStyle/>
          <a:p>
            <a:r>
              <a:rPr lang="en-AU" b="1" dirty="0">
                <a:solidFill>
                  <a:srgbClr val="0070C0"/>
                </a:solidFill>
              </a:rPr>
              <a:t>Community and Family Studies</a:t>
            </a:r>
            <a:r>
              <a:rPr lang="en-AU" b="1" dirty="0"/>
              <a:t> </a:t>
            </a:r>
            <a:r>
              <a:rPr lang="en-AU" dirty="0">
                <a:solidFill>
                  <a:srgbClr val="00B050"/>
                </a:solidFill>
              </a:rPr>
              <a:t>(Cat A)</a:t>
            </a:r>
            <a:endParaRPr lang="en-US" dirty="0">
              <a:solidFill>
                <a:srgbClr val="00B050"/>
              </a:solidFill>
            </a:endParaRPr>
          </a:p>
          <a:p>
            <a:r>
              <a:rPr lang="en-US" dirty="0"/>
              <a:t>Develops skills and understanding in resource management, decision making, problem solving, effective relationships within own families and other groups.</a:t>
            </a:r>
          </a:p>
          <a:p>
            <a:r>
              <a:rPr lang="en-AU" b="1" dirty="0"/>
              <a:t> </a:t>
            </a:r>
            <a:endParaRPr lang="en-US" dirty="0"/>
          </a:p>
          <a:p>
            <a:r>
              <a:rPr lang="en-AU" b="1" dirty="0">
                <a:solidFill>
                  <a:srgbClr val="0070C0"/>
                </a:solidFill>
              </a:rPr>
              <a:t>Design and Technology</a:t>
            </a:r>
            <a:r>
              <a:rPr lang="en-AU" b="1" dirty="0"/>
              <a:t> </a:t>
            </a:r>
            <a:r>
              <a:rPr lang="en-AU" dirty="0">
                <a:solidFill>
                  <a:srgbClr val="00B050"/>
                </a:solidFill>
              </a:rPr>
              <a:t>(Cat A)</a:t>
            </a:r>
            <a:endParaRPr lang="en-US" dirty="0">
              <a:solidFill>
                <a:srgbClr val="00B050"/>
              </a:solidFill>
            </a:endParaRPr>
          </a:p>
          <a:p>
            <a:r>
              <a:rPr lang="en-US" dirty="0"/>
              <a:t>F</a:t>
            </a:r>
            <a:r>
              <a:rPr lang="en-AU" dirty="0" err="1"/>
              <a:t>ocuses</a:t>
            </a:r>
            <a:r>
              <a:rPr lang="en-AU" dirty="0"/>
              <a:t> on creativity, innovation and the successful implementation of innovative ideas. Students will develop design projects in areas of individual interest</a:t>
            </a:r>
            <a:r>
              <a:rPr lang="en-US" dirty="0"/>
              <a:t>.  </a:t>
            </a:r>
            <a:r>
              <a:rPr lang="en-AU" dirty="0"/>
              <a:t>Course fee: $45.00</a:t>
            </a:r>
            <a:endParaRPr lang="en-US" dirty="0"/>
          </a:p>
          <a:p>
            <a:r>
              <a:rPr lang="en-AU" dirty="0"/>
              <a:t> </a:t>
            </a:r>
            <a:endParaRPr lang="en-US" dirty="0"/>
          </a:p>
          <a:p>
            <a:r>
              <a:rPr lang="en-AU" b="1" dirty="0">
                <a:solidFill>
                  <a:srgbClr val="0070C0"/>
                </a:solidFill>
              </a:rPr>
              <a:t>Exploring Early Childhood</a:t>
            </a:r>
            <a:r>
              <a:rPr lang="en-AU" b="1" dirty="0"/>
              <a:t> </a:t>
            </a:r>
            <a:r>
              <a:rPr lang="en-AU" dirty="0">
                <a:solidFill>
                  <a:srgbClr val="7030A0"/>
                </a:solidFill>
              </a:rPr>
              <a:t>(Cat B)</a:t>
            </a:r>
            <a:endParaRPr lang="en-US" dirty="0">
              <a:solidFill>
                <a:srgbClr val="7030A0"/>
              </a:solidFill>
            </a:endParaRPr>
          </a:p>
          <a:p>
            <a:r>
              <a:rPr lang="en-AU" dirty="0"/>
              <a:t>Investigate a range of  issues related to individuals, their family, community and childhood issues</a:t>
            </a:r>
            <a:r>
              <a:rPr lang="en-US" dirty="0"/>
              <a:t>.  </a:t>
            </a:r>
            <a:r>
              <a:rPr lang="en-AU" dirty="0"/>
              <a:t>Course fee: $20.00</a:t>
            </a:r>
            <a:endParaRPr lang="en-US" dirty="0"/>
          </a:p>
          <a:p>
            <a:endParaRPr lang="en-US" dirty="0"/>
          </a:p>
        </p:txBody>
      </p:sp>
      <p:sp>
        <p:nvSpPr>
          <p:cNvPr id="4" name="Text Placeholder 3">
            <a:extLst>
              <a:ext uri="{FF2B5EF4-FFF2-40B4-BE49-F238E27FC236}">
                <a16:creationId xmlns:a16="http://schemas.microsoft.com/office/drawing/2014/main" id="{30DA51E0-2F58-468D-8AC3-31D90896E4C0}"/>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1289541B-9FBF-4481-9C17-D115FC99FF63}"/>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E39516BB-5B0A-4805-80D1-E154D3895733}"/>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96954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B03A52-90A7-4457-875C-1B3C62A15FC2}"/>
              </a:ext>
            </a:extLst>
          </p:cNvPr>
          <p:cNvSpPr>
            <a:spLocks noGrp="1"/>
          </p:cNvSpPr>
          <p:nvPr>
            <p:ph type="body" sz="quarter" idx="12"/>
          </p:nvPr>
        </p:nvSpPr>
        <p:spPr>
          <a:xfrm>
            <a:off x="574833" y="1457326"/>
            <a:ext cx="8197692" cy="4467732"/>
          </a:xfrm>
        </p:spPr>
        <p:txBody>
          <a:bodyPr/>
          <a:lstStyle/>
          <a:p>
            <a:r>
              <a:rPr lang="en-AU" b="1" dirty="0">
                <a:solidFill>
                  <a:srgbClr val="0070C0"/>
                </a:solidFill>
              </a:rPr>
              <a:t>Food Technology</a:t>
            </a:r>
            <a:r>
              <a:rPr lang="en-AU" b="1" dirty="0"/>
              <a:t> </a:t>
            </a:r>
            <a:r>
              <a:rPr lang="en-AU" dirty="0">
                <a:solidFill>
                  <a:srgbClr val="00B050"/>
                </a:solidFill>
              </a:rPr>
              <a:t>(Cat A)</a:t>
            </a:r>
            <a:endParaRPr lang="en-US" dirty="0">
              <a:solidFill>
                <a:srgbClr val="00B050"/>
              </a:solidFill>
            </a:endParaRPr>
          </a:p>
          <a:p>
            <a:pPr lvl="0"/>
            <a:r>
              <a:rPr lang="en-AU" dirty="0"/>
              <a:t>Investigate factors related to food selection and contemporary nutrition issues.</a:t>
            </a:r>
            <a:endParaRPr lang="en-US" dirty="0"/>
          </a:p>
          <a:p>
            <a:pPr lvl="0"/>
            <a:r>
              <a:rPr lang="en-AU" dirty="0"/>
              <a:t>Experiment with, design and prepare food to a range of food situations that provide benefits for both vocational and life experiences.</a:t>
            </a:r>
            <a:r>
              <a:rPr lang="en-US" dirty="0"/>
              <a:t>  </a:t>
            </a:r>
            <a:r>
              <a:rPr lang="en-AU" dirty="0"/>
              <a:t>Course fee: $70.00</a:t>
            </a:r>
            <a:endParaRPr lang="en-US" dirty="0"/>
          </a:p>
          <a:p>
            <a:r>
              <a:rPr lang="en-AU" dirty="0"/>
              <a:t> </a:t>
            </a:r>
            <a:endParaRPr lang="en-US" dirty="0"/>
          </a:p>
          <a:p>
            <a:r>
              <a:rPr lang="en-AU" b="1" dirty="0">
                <a:solidFill>
                  <a:srgbClr val="0070C0"/>
                </a:solidFill>
              </a:rPr>
              <a:t>Information Processes and Technology</a:t>
            </a:r>
            <a:r>
              <a:rPr lang="en-AU" dirty="0">
                <a:solidFill>
                  <a:srgbClr val="0070C0"/>
                </a:solidFill>
              </a:rPr>
              <a:t> </a:t>
            </a:r>
            <a:r>
              <a:rPr lang="en-AU" dirty="0">
                <a:solidFill>
                  <a:srgbClr val="00B050"/>
                </a:solidFill>
              </a:rPr>
              <a:t>(Cat A)</a:t>
            </a:r>
            <a:endParaRPr lang="en-US" dirty="0">
              <a:solidFill>
                <a:srgbClr val="00B050"/>
              </a:solidFill>
            </a:endParaRPr>
          </a:p>
          <a:p>
            <a:pPr lvl="0"/>
            <a:r>
              <a:rPr lang="en-AU" dirty="0"/>
              <a:t>Select the most appropriate technology for a given situation.</a:t>
            </a:r>
            <a:endParaRPr lang="en-US" dirty="0"/>
          </a:p>
          <a:p>
            <a:pPr lvl="0"/>
            <a:r>
              <a:rPr lang="en-AU" dirty="0"/>
              <a:t>Design and implement an information-based system using a creative and methodical approach.</a:t>
            </a:r>
            <a:endParaRPr lang="en-US" dirty="0"/>
          </a:p>
          <a:p>
            <a:endParaRPr lang="en-AU" b="1" dirty="0">
              <a:solidFill>
                <a:srgbClr val="0070C0"/>
              </a:solidFill>
            </a:endParaRPr>
          </a:p>
          <a:p>
            <a:r>
              <a:rPr lang="en-AU" b="1" dirty="0">
                <a:solidFill>
                  <a:srgbClr val="0070C0"/>
                </a:solidFill>
              </a:rPr>
              <a:t>Textiles and Design</a:t>
            </a:r>
            <a:r>
              <a:rPr lang="en-AU" dirty="0">
                <a:solidFill>
                  <a:srgbClr val="0070C0"/>
                </a:solidFill>
              </a:rPr>
              <a:t> </a:t>
            </a:r>
            <a:r>
              <a:rPr lang="en-AU" dirty="0">
                <a:solidFill>
                  <a:srgbClr val="00B050"/>
                </a:solidFill>
              </a:rPr>
              <a:t>(Cat A)</a:t>
            </a:r>
            <a:endParaRPr lang="en-US" dirty="0">
              <a:solidFill>
                <a:srgbClr val="00B050"/>
              </a:solidFill>
            </a:endParaRPr>
          </a:p>
          <a:p>
            <a:r>
              <a:rPr lang="en-AU" dirty="0"/>
              <a:t>Develop technological and practical skills related to textiles and design.</a:t>
            </a:r>
            <a:endParaRPr lang="en-US" dirty="0"/>
          </a:p>
          <a:p>
            <a:r>
              <a:rPr lang="en-AU" dirty="0"/>
              <a:t>Develop creativity, project management skills that promote self-esteem and satisfaction through completion of various textiles projects</a:t>
            </a:r>
            <a:r>
              <a:rPr lang="en-US" dirty="0"/>
              <a:t>.  </a:t>
            </a:r>
          </a:p>
          <a:p>
            <a:r>
              <a:rPr lang="en-AU" dirty="0"/>
              <a:t>Course fee: $30.00</a:t>
            </a:r>
            <a:endParaRPr lang="en-US" dirty="0"/>
          </a:p>
          <a:p>
            <a:endParaRPr lang="en-US" dirty="0"/>
          </a:p>
        </p:txBody>
      </p:sp>
      <p:sp>
        <p:nvSpPr>
          <p:cNvPr id="4" name="Text Placeholder 3">
            <a:extLst>
              <a:ext uri="{FF2B5EF4-FFF2-40B4-BE49-F238E27FC236}">
                <a16:creationId xmlns:a16="http://schemas.microsoft.com/office/drawing/2014/main" id="{3FB33CD1-B044-4030-BA6F-82F0D4CE80F4}"/>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5789AB34-EFED-4443-86DB-BB72F353E645}"/>
              </a:ext>
            </a:extLst>
          </p:cNvPr>
          <p:cNvPicPr>
            <a:picLocks noChangeAspect="1"/>
          </p:cNvPicPr>
          <p:nvPr/>
        </p:nvPicPr>
        <p:blipFill>
          <a:blip r:embed="rId2"/>
          <a:stretch>
            <a:fillRect/>
          </a:stretch>
        </p:blipFill>
        <p:spPr>
          <a:xfrm>
            <a:off x="428625" y="5925058"/>
            <a:ext cx="966787" cy="561497"/>
          </a:xfrm>
          <a:prstGeom prst="rect">
            <a:avLst/>
          </a:prstGeom>
        </p:spPr>
      </p:pic>
      <p:pic>
        <p:nvPicPr>
          <p:cNvPr id="6" name="Picture 5">
            <a:extLst>
              <a:ext uri="{FF2B5EF4-FFF2-40B4-BE49-F238E27FC236}">
                <a16:creationId xmlns:a16="http://schemas.microsoft.com/office/drawing/2014/main" id="{568069E1-159D-4E59-A3B7-83D5F834A0F9}"/>
              </a:ext>
            </a:extLst>
          </p:cNvPr>
          <p:cNvPicPr>
            <a:picLocks noChangeAspect="1"/>
          </p:cNvPicPr>
          <p:nvPr/>
        </p:nvPicPr>
        <p:blipFill>
          <a:blip r:embed="rId3"/>
          <a:stretch>
            <a:fillRect/>
          </a:stretch>
        </p:blipFill>
        <p:spPr>
          <a:xfrm>
            <a:off x="8092503" y="5867400"/>
            <a:ext cx="548260" cy="619155"/>
          </a:xfrm>
          <a:prstGeom prst="rect">
            <a:avLst/>
          </a:prstGeom>
        </p:spPr>
      </p:pic>
    </p:spTree>
    <p:extLst>
      <p:ext uri="{BB962C8B-B14F-4D97-AF65-F5344CB8AC3E}">
        <p14:creationId xmlns:p14="http://schemas.microsoft.com/office/powerpoint/2010/main" val="25416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14427"/>
            <a:ext cx="8102283" cy="628649"/>
          </a:xfrm>
        </p:spPr>
        <p:txBody>
          <a:bodyPr/>
          <a:lstStyle/>
          <a:p>
            <a:r>
              <a:rPr lang="en-AU" altLang="en-US" sz="2800" dirty="0">
                <a:effectLst>
                  <a:outerShdw blurRad="38100" dist="38100" dir="2700000" algn="tl">
                    <a:srgbClr val="C0C0C0"/>
                  </a:outerShdw>
                </a:effectLst>
                <a:cs typeface="Arial" pitchFamily="34" charset="0"/>
              </a:rPr>
              <a:t>Vocational Education &amp; Training (VET)</a:t>
            </a:r>
            <a:endParaRPr lang="en-AU" sz="2800" dirty="0"/>
          </a:p>
        </p:txBody>
      </p:sp>
      <p:sp>
        <p:nvSpPr>
          <p:cNvPr id="3" name="Text Placeholder 2"/>
          <p:cNvSpPr>
            <a:spLocks noGrp="1"/>
          </p:cNvSpPr>
          <p:nvPr>
            <p:ph type="body" sz="quarter" idx="12"/>
          </p:nvPr>
        </p:nvSpPr>
        <p:spPr>
          <a:xfrm>
            <a:off x="574833" y="1743075"/>
            <a:ext cx="8029575" cy="4814887"/>
          </a:xfrm>
        </p:spPr>
        <p:txBody>
          <a:bodyPr/>
          <a:lstStyle/>
          <a:p>
            <a:r>
              <a:rPr lang="en-AU" sz="2000" b="1" dirty="0">
                <a:solidFill>
                  <a:srgbClr val="0070C0"/>
                </a:solidFill>
              </a:rPr>
              <a:t>Business Services </a:t>
            </a:r>
            <a:r>
              <a:rPr lang="en-AU" dirty="0"/>
              <a:t>- BSB20115 Certificate II in Business </a:t>
            </a:r>
            <a:r>
              <a:rPr lang="en-AU" dirty="0">
                <a:solidFill>
                  <a:srgbClr val="7030A0"/>
                </a:solidFill>
              </a:rPr>
              <a:t>(Cat B)</a:t>
            </a:r>
            <a:endParaRPr lang="en-AU" b="1" dirty="0">
              <a:solidFill>
                <a:srgbClr val="7030A0"/>
              </a:solidFill>
            </a:endParaRPr>
          </a:p>
          <a:p>
            <a:endParaRPr lang="en-US" dirty="0"/>
          </a:p>
          <a:p>
            <a:r>
              <a:rPr lang="en-AU" dirty="0"/>
              <a:t>This qualification reflects the role of individuals in a variety of junior administrative positions who perform a range of mainly routine tasks using limited practical skills and fundamental operational knowledge in a defined context. Individuals in these roles generally work under direct supervision.</a:t>
            </a:r>
            <a:endParaRPr lang="en-US" dirty="0"/>
          </a:p>
          <a:p>
            <a:r>
              <a:rPr lang="en-AU" dirty="0"/>
              <a:t>Cost - $15.00</a:t>
            </a:r>
            <a:endParaRPr lang="en-US" dirty="0"/>
          </a:p>
          <a:p>
            <a:r>
              <a:rPr lang="en-AU" dirty="0"/>
              <a:t> </a:t>
            </a:r>
            <a:endParaRPr lang="en-US" dirty="0"/>
          </a:p>
          <a:p>
            <a:r>
              <a:rPr lang="en-AU" sz="2000" b="1" dirty="0">
                <a:solidFill>
                  <a:srgbClr val="0070C0"/>
                </a:solidFill>
              </a:rPr>
              <a:t>Entertainment </a:t>
            </a:r>
            <a:r>
              <a:rPr lang="en-AU" dirty="0"/>
              <a:t>- CUA30415 Certificate III in Live Production and Services</a:t>
            </a:r>
          </a:p>
          <a:p>
            <a:r>
              <a:rPr lang="en-AU" dirty="0">
                <a:solidFill>
                  <a:srgbClr val="7030A0"/>
                </a:solidFill>
              </a:rPr>
              <a:t>(Cat B)</a:t>
            </a:r>
            <a:endParaRPr lang="en-US" dirty="0">
              <a:solidFill>
                <a:srgbClr val="7030A0"/>
              </a:solidFill>
            </a:endParaRPr>
          </a:p>
          <a:p>
            <a:r>
              <a:rPr lang="en-AU" dirty="0"/>
              <a:t>This qualification is designed to reflect the role of individuals who work in technical production areas, who perform a range of skilled tasks using discretion and judgement, and who have the ability to select, adapt and transfer skills to different situations.</a:t>
            </a:r>
            <a:endParaRPr lang="en-US" dirty="0"/>
          </a:p>
          <a:p>
            <a:r>
              <a:rPr lang="en-AU" dirty="0"/>
              <a:t>Cost- $215 </a:t>
            </a:r>
            <a:endParaRPr lang="en-US" dirty="0"/>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A90A441A-84DB-4DA8-AFD5-AA385617E793}"/>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A4F64999-C3A7-447E-BC22-0B0D5BEC227A}"/>
              </a:ext>
            </a:extLst>
          </p:cNvPr>
          <p:cNvPicPr>
            <a:picLocks noChangeAspect="1"/>
          </p:cNvPicPr>
          <p:nvPr/>
        </p:nvPicPr>
        <p:blipFill>
          <a:blip r:embed="rId4"/>
          <a:stretch>
            <a:fillRect/>
          </a:stretch>
        </p:blipFill>
        <p:spPr>
          <a:xfrm>
            <a:off x="428625" y="5996465"/>
            <a:ext cx="966787" cy="561497"/>
          </a:xfrm>
          <a:prstGeom prst="rect">
            <a:avLst/>
          </a:prstGeom>
        </p:spPr>
      </p:pic>
    </p:spTree>
    <p:extLst>
      <p:ext uri="{BB962C8B-B14F-4D97-AF65-F5344CB8AC3E}">
        <p14:creationId xmlns:p14="http://schemas.microsoft.com/office/powerpoint/2010/main" val="424046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CFDF3A-172C-44DA-9241-3E24F8345B2C}"/>
              </a:ext>
            </a:extLst>
          </p:cNvPr>
          <p:cNvSpPr>
            <a:spLocks noGrp="1"/>
          </p:cNvSpPr>
          <p:nvPr>
            <p:ph type="body" sz="quarter" idx="12"/>
          </p:nvPr>
        </p:nvSpPr>
        <p:spPr>
          <a:xfrm>
            <a:off x="574833" y="1400177"/>
            <a:ext cx="8029575" cy="5029198"/>
          </a:xfrm>
        </p:spPr>
        <p:txBody>
          <a:bodyPr/>
          <a:lstStyle/>
          <a:p>
            <a:r>
              <a:rPr lang="en-AU" sz="2000" b="1" dirty="0">
                <a:solidFill>
                  <a:srgbClr val="0070C0"/>
                </a:solidFill>
              </a:rPr>
              <a:t>HOSPITALITY – Food and Beverage </a:t>
            </a:r>
            <a:r>
              <a:rPr lang="en-AU" dirty="0"/>
              <a:t>- SIT20316 Certificate II in Hospitality </a:t>
            </a:r>
            <a:r>
              <a:rPr lang="en-AU" dirty="0">
                <a:solidFill>
                  <a:srgbClr val="7030A0"/>
                </a:solidFill>
              </a:rPr>
              <a:t>(Cat B)</a:t>
            </a:r>
            <a:endParaRPr lang="en-AU" b="1" dirty="0">
              <a:solidFill>
                <a:srgbClr val="7030A0"/>
              </a:solidFill>
            </a:endParaRPr>
          </a:p>
          <a:p>
            <a:endParaRPr lang="en-US" dirty="0"/>
          </a:p>
          <a:p>
            <a:r>
              <a:rPr lang="en-AU" dirty="0"/>
              <a:t>This qualification provides a pathway to work in various hospitality settings, such as restaurants, hotels, motels, catering operations, clubs, pubs, cafes and coffee shops. </a:t>
            </a:r>
            <a:endParaRPr lang="en-US" dirty="0"/>
          </a:p>
          <a:p>
            <a:r>
              <a:rPr lang="en-AU" dirty="0"/>
              <a:t>Cost-$ 160.00</a:t>
            </a:r>
            <a:endParaRPr lang="en-US" dirty="0"/>
          </a:p>
          <a:p>
            <a:r>
              <a:rPr lang="en-AU" dirty="0"/>
              <a:t> </a:t>
            </a:r>
          </a:p>
          <a:p>
            <a:endParaRPr lang="en-US" dirty="0"/>
          </a:p>
          <a:p>
            <a:r>
              <a:rPr lang="en-AU" sz="2000" b="1" dirty="0">
                <a:solidFill>
                  <a:srgbClr val="0070C0"/>
                </a:solidFill>
              </a:rPr>
              <a:t>HOSPITALITY – Kitchen Operations</a:t>
            </a:r>
            <a:r>
              <a:rPr lang="en-AU" dirty="0"/>
              <a:t> - SIT20416 </a:t>
            </a:r>
          </a:p>
          <a:p>
            <a:r>
              <a:rPr lang="en-AU" dirty="0"/>
              <a:t>Certificate II in Kitchen Operations </a:t>
            </a:r>
            <a:r>
              <a:rPr lang="en-AU" dirty="0">
                <a:solidFill>
                  <a:srgbClr val="7030A0"/>
                </a:solidFill>
              </a:rPr>
              <a:t>(Cat B)</a:t>
            </a:r>
            <a:endParaRPr lang="en-AU" b="1" dirty="0">
              <a:solidFill>
                <a:srgbClr val="7030A0"/>
              </a:solidFill>
            </a:endParaRPr>
          </a:p>
          <a:p>
            <a:endParaRPr lang="en-US" dirty="0"/>
          </a:p>
          <a:p>
            <a:r>
              <a:rPr lang="en-AU" dirty="0"/>
              <a:t>This qualification provides a pathway to work in kitchen operations in organisations such as restaurants, hotels, catering operations, clubs, pubs, cafes, cafeterias, coffee shops and institutions such as aged care facilities, hospitals, prisons and schools.</a:t>
            </a:r>
            <a:endParaRPr lang="en-US" dirty="0"/>
          </a:p>
          <a:p>
            <a:r>
              <a:rPr lang="en-AU" dirty="0"/>
              <a:t>Cost- $ 190.00</a:t>
            </a:r>
            <a:endParaRPr lang="en-US" dirty="0"/>
          </a:p>
          <a:p>
            <a:endParaRPr lang="en-US" dirty="0"/>
          </a:p>
        </p:txBody>
      </p:sp>
      <p:sp>
        <p:nvSpPr>
          <p:cNvPr id="4" name="Text Placeholder 3">
            <a:extLst>
              <a:ext uri="{FF2B5EF4-FFF2-40B4-BE49-F238E27FC236}">
                <a16:creationId xmlns:a16="http://schemas.microsoft.com/office/drawing/2014/main" id="{C55E1F04-A5AF-42D4-A220-9EB23DFADB1E}"/>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4FA8C330-083D-4B17-8017-54194B5FA909}"/>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A86E1BD0-24D5-49C0-B13A-E91B14C1EF33}"/>
              </a:ext>
            </a:extLst>
          </p:cNvPr>
          <p:cNvPicPr>
            <a:picLocks noChangeAspect="1"/>
          </p:cNvPicPr>
          <p:nvPr/>
        </p:nvPicPr>
        <p:blipFill>
          <a:blip r:embed="rId3"/>
          <a:stretch>
            <a:fillRect/>
          </a:stretch>
        </p:blipFill>
        <p:spPr>
          <a:xfrm>
            <a:off x="428625" y="6148626"/>
            <a:ext cx="966787" cy="561497"/>
          </a:xfrm>
          <a:prstGeom prst="rect">
            <a:avLst/>
          </a:prstGeom>
        </p:spPr>
      </p:pic>
      <p:pic>
        <p:nvPicPr>
          <p:cNvPr id="7" name="Picture 6">
            <a:extLst>
              <a:ext uri="{FF2B5EF4-FFF2-40B4-BE49-F238E27FC236}">
                <a16:creationId xmlns:a16="http://schemas.microsoft.com/office/drawing/2014/main" id="{3380F3EF-45EC-416A-A08E-BBCB134F81DE}"/>
              </a:ext>
            </a:extLst>
          </p:cNvPr>
          <p:cNvPicPr>
            <a:picLocks noChangeAspect="1"/>
          </p:cNvPicPr>
          <p:nvPr/>
        </p:nvPicPr>
        <p:blipFill>
          <a:blip r:embed="rId4"/>
          <a:stretch>
            <a:fillRect/>
          </a:stretch>
        </p:blipFill>
        <p:spPr>
          <a:xfrm>
            <a:off x="6446824" y="3123661"/>
            <a:ext cx="2157584" cy="1582229"/>
          </a:xfrm>
          <a:prstGeom prst="rect">
            <a:avLst/>
          </a:prstGeom>
        </p:spPr>
      </p:pic>
    </p:spTree>
    <p:extLst>
      <p:ext uri="{BB962C8B-B14F-4D97-AF65-F5344CB8AC3E}">
        <p14:creationId xmlns:p14="http://schemas.microsoft.com/office/powerpoint/2010/main" val="123427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189B9C-7FDD-4157-BE5C-847DB9143F91}"/>
              </a:ext>
            </a:extLst>
          </p:cNvPr>
          <p:cNvSpPr>
            <a:spLocks noGrp="1"/>
          </p:cNvSpPr>
          <p:nvPr>
            <p:ph type="body" sz="quarter" idx="12"/>
          </p:nvPr>
        </p:nvSpPr>
        <p:spPr>
          <a:xfrm>
            <a:off x="574833" y="1528764"/>
            <a:ext cx="8029575" cy="3954750"/>
          </a:xfrm>
        </p:spPr>
        <p:txBody>
          <a:bodyPr/>
          <a:lstStyle/>
          <a:p>
            <a:r>
              <a:rPr lang="en-AU" sz="2000" b="1" dirty="0">
                <a:solidFill>
                  <a:srgbClr val="0070C0"/>
                </a:solidFill>
              </a:rPr>
              <a:t>RETAIL SERVICES </a:t>
            </a:r>
            <a:r>
              <a:rPr lang="en-AU" dirty="0"/>
              <a:t>- SIR30216 Certificate III in Retail Services </a:t>
            </a:r>
            <a:r>
              <a:rPr lang="en-AU" dirty="0">
                <a:solidFill>
                  <a:srgbClr val="7030A0"/>
                </a:solidFill>
              </a:rPr>
              <a:t>(Cat B)</a:t>
            </a:r>
            <a:endParaRPr lang="en-AU" b="1" dirty="0">
              <a:solidFill>
                <a:srgbClr val="7030A0"/>
              </a:solidFill>
            </a:endParaRPr>
          </a:p>
          <a:p>
            <a:endParaRPr lang="en-AU" dirty="0"/>
          </a:p>
          <a:p>
            <a:r>
              <a:rPr lang="en-AU" dirty="0"/>
              <a:t>With this qualification the student is able to perform roles such as, providing product and service advice in a retail store. Selling products and services in a variety of retail settings and operating the cash register. Also organising and maintaining work areas, merchandising and building dis</a:t>
            </a:r>
            <a:endParaRPr lang="en-US" dirty="0"/>
          </a:p>
          <a:p>
            <a:r>
              <a:rPr lang="en-AU" dirty="0"/>
              <a:t>Cost- $15.00</a:t>
            </a:r>
            <a:endParaRPr lang="en-US" dirty="0"/>
          </a:p>
          <a:p>
            <a:r>
              <a:rPr lang="en-AU" dirty="0"/>
              <a:t> </a:t>
            </a:r>
            <a:endParaRPr lang="en-US" dirty="0"/>
          </a:p>
          <a:p>
            <a:r>
              <a:rPr lang="en-AU" dirty="0"/>
              <a:t> </a:t>
            </a:r>
            <a:endParaRPr lang="en-US" dirty="0"/>
          </a:p>
          <a:p>
            <a:r>
              <a:rPr lang="en-AU" b="1" dirty="0"/>
              <a:t>Work placement (70 hours) is a mandatory component of all VET courses. Students will not qualify without the work placement of 70 hours completed.</a:t>
            </a:r>
            <a:endParaRPr lang="en-US" b="1" dirty="0"/>
          </a:p>
          <a:p>
            <a:endParaRPr lang="en-US" dirty="0"/>
          </a:p>
        </p:txBody>
      </p:sp>
      <p:sp>
        <p:nvSpPr>
          <p:cNvPr id="4" name="Text Placeholder 3">
            <a:extLst>
              <a:ext uri="{FF2B5EF4-FFF2-40B4-BE49-F238E27FC236}">
                <a16:creationId xmlns:a16="http://schemas.microsoft.com/office/drawing/2014/main" id="{D8342912-112D-4235-B9B8-A0A9E44C084E}"/>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4">
            <a:extLst>
              <a:ext uri="{FF2B5EF4-FFF2-40B4-BE49-F238E27FC236}">
                <a16:creationId xmlns:a16="http://schemas.microsoft.com/office/drawing/2014/main" id="{60932AFE-A711-4A7B-83D8-A76A101DABBB}"/>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423CC1CF-8F62-4409-A987-27D1F6EC6371}"/>
              </a:ext>
            </a:extLst>
          </p:cNvPr>
          <p:cNvPicPr>
            <a:picLocks noChangeAspect="1"/>
          </p:cNvPicPr>
          <p:nvPr/>
        </p:nvPicPr>
        <p:blipFill>
          <a:blip r:embed="rId3"/>
          <a:stretch>
            <a:fillRect/>
          </a:stretch>
        </p:blipFill>
        <p:spPr>
          <a:xfrm>
            <a:off x="428625" y="5925058"/>
            <a:ext cx="966787" cy="561497"/>
          </a:xfrm>
          <a:prstGeom prst="rect">
            <a:avLst/>
          </a:prstGeom>
        </p:spPr>
      </p:pic>
      <p:pic>
        <p:nvPicPr>
          <p:cNvPr id="7" name="Picture 6">
            <a:extLst>
              <a:ext uri="{FF2B5EF4-FFF2-40B4-BE49-F238E27FC236}">
                <a16:creationId xmlns:a16="http://schemas.microsoft.com/office/drawing/2014/main" id="{D51B4FF3-EFB5-4A00-A703-61D145619BFF}"/>
              </a:ext>
            </a:extLst>
          </p:cNvPr>
          <p:cNvPicPr>
            <a:picLocks noChangeAspect="1"/>
          </p:cNvPicPr>
          <p:nvPr/>
        </p:nvPicPr>
        <p:blipFill>
          <a:blip r:embed="rId4"/>
          <a:stretch>
            <a:fillRect/>
          </a:stretch>
        </p:blipFill>
        <p:spPr>
          <a:xfrm>
            <a:off x="2638424" y="4776175"/>
            <a:ext cx="2919413" cy="1657350"/>
          </a:xfrm>
          <a:prstGeom prst="rect">
            <a:avLst/>
          </a:prstGeom>
        </p:spPr>
      </p:pic>
    </p:spTree>
    <p:extLst>
      <p:ext uri="{BB962C8B-B14F-4D97-AF65-F5344CB8AC3E}">
        <p14:creationId xmlns:p14="http://schemas.microsoft.com/office/powerpoint/2010/main" val="9304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04901"/>
            <a:ext cx="8102283" cy="552449"/>
          </a:xfrm>
        </p:spPr>
        <p:txBody>
          <a:bodyPr/>
          <a:lstStyle/>
          <a:p>
            <a:r>
              <a:rPr lang="en-AU" altLang="en-US" sz="2800" dirty="0">
                <a:effectLst>
                  <a:outerShdw blurRad="38100" dist="38100" dir="2700000" algn="tl">
                    <a:srgbClr val="000000">
                      <a:alpha val="43137"/>
                    </a:srgbClr>
                  </a:outerShdw>
                </a:effectLst>
                <a:ea typeface="ＭＳ Ｐゴシック" pitchFamily="34" charset="-128"/>
              </a:rPr>
              <a:t>Industry curriculum framework</a:t>
            </a:r>
            <a:endParaRPr lang="en-AU"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574833" y="1657350"/>
            <a:ext cx="8029575" cy="4286250"/>
          </a:xfrm>
        </p:spPr>
        <p:txBody>
          <a:bodyPr/>
          <a:lstStyle/>
          <a:p>
            <a:pPr marL="342900" indent="-342900">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Board Developed HSC VET syllabus</a:t>
            </a: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Based on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nationally</a:t>
            </a:r>
            <a:r>
              <a:rPr lang="en-US" altLang="en-US" sz="2400" dirty="0">
                <a:latin typeface="Helvetica" panose="020B0604020202020204" pitchFamily="34" charset="0"/>
                <a:ea typeface="ＭＳ Ｐゴシック" pitchFamily="34" charset="-128"/>
                <a:cs typeface="Helvetica" panose="020B0604020202020204" pitchFamily="34" charset="0"/>
              </a:rPr>
              <a:t> endorsed Training Package(s)</a:t>
            </a:r>
          </a:p>
          <a:p>
            <a:pPr marL="774900" lvl="2" indent="-342900">
              <a:buClr>
                <a:schemeClr val="tx1"/>
              </a:buClr>
              <a:buFont typeface="Aparajita"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lists which qualifications and units of competency have been included in the HSC syllabus</a:t>
            </a:r>
          </a:p>
          <a:p>
            <a:pPr marL="774900" lvl="2" indent="-342900">
              <a:buClr>
                <a:schemeClr val="tx1"/>
              </a:buClr>
              <a:buFont typeface="Aparajita"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describes how units of competency are arranged into HSC VET courses</a:t>
            </a:r>
            <a:endParaRPr lang="en-US" altLang="en-US" sz="1200" dirty="0">
              <a:ea typeface="ＭＳ Ｐゴシック" pitchFamily="34" charset="-128"/>
            </a:endParaRP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Includes HSC outcomes and content</a:t>
            </a: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Has an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optiona</a:t>
            </a:r>
            <a:r>
              <a:rPr lang="en-US" altLang="en-US" sz="2400" dirty="0">
                <a:latin typeface="Helvetica" panose="020B0604020202020204" pitchFamily="34" charset="0"/>
                <a:ea typeface="ＭＳ Ｐゴシック" pitchFamily="34" charset="-128"/>
                <a:cs typeface="Helvetica" panose="020B0604020202020204" pitchFamily="34" charset="0"/>
              </a:rPr>
              <a:t>l HSC examination</a:t>
            </a:r>
          </a:p>
          <a:p>
            <a:pPr marL="774900" lvl="2" indent="-342900">
              <a:buClr>
                <a:schemeClr val="tx1"/>
              </a:buClr>
              <a:buFont typeface="Aparajita"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provides access to ATAR pathway</a:t>
            </a: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Includes a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mandatory</a:t>
            </a:r>
            <a:r>
              <a:rPr lang="en-US" altLang="en-US" sz="2400" dirty="0">
                <a:latin typeface="Helvetica" panose="020B0604020202020204" pitchFamily="34" charset="0"/>
                <a:ea typeface="ＭＳ Ｐゴシック" pitchFamily="34" charset="-128"/>
                <a:cs typeface="Helvetica" panose="020B0604020202020204" pitchFamily="34" charset="0"/>
              </a:rPr>
              <a:t> work placement</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a:p>
            <a:endParaRPr lang="en-AU" dirty="0"/>
          </a:p>
        </p:txBody>
      </p:sp>
      <p:pic>
        <p:nvPicPr>
          <p:cNvPr id="5" name="Picture 4">
            <a:extLst>
              <a:ext uri="{FF2B5EF4-FFF2-40B4-BE49-F238E27FC236}">
                <a16:creationId xmlns:a16="http://schemas.microsoft.com/office/drawing/2014/main" id="{B399CAAB-1668-44AE-A3B5-F18118093777}"/>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469DE070-FEF1-456F-9616-6FC4DF877EEB}"/>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406690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66801"/>
            <a:ext cx="8102283" cy="533399"/>
          </a:xfrm>
        </p:spPr>
        <p:txBody>
          <a:bodyPr/>
          <a:lstStyle/>
          <a:p>
            <a:pPr algn="ctr"/>
            <a:r>
              <a:rPr lang="en-US" altLang="en-US" sz="2800" dirty="0">
                <a:effectLst>
                  <a:outerShdw blurRad="38100" dist="38100" dir="2700000" algn="tl">
                    <a:srgbClr val="000000">
                      <a:alpha val="43137"/>
                    </a:srgbClr>
                  </a:outerShdw>
                </a:effectLst>
                <a:ea typeface="ＭＳ Ｐゴシック" pitchFamily="34" charset="-128"/>
                <a:cs typeface="ＭＳ Ｐゴシック" pitchFamily="-1" charset="-128"/>
              </a:rPr>
              <a:t>VET Credentials</a:t>
            </a:r>
            <a:endParaRPr lang="en-AU" altLang="en-US" sz="2800" dirty="0">
              <a:effectLst>
                <a:outerShdw blurRad="38100" dist="38100" dir="2700000" algn="tl">
                  <a:srgbClr val="000000">
                    <a:alpha val="43137"/>
                  </a:srgbClr>
                </a:outerShdw>
              </a:effectLst>
              <a:ea typeface="ＭＳ Ｐゴシック" pitchFamily="34" charset="-128"/>
              <a:cs typeface="ＭＳ Ｐゴシック" pitchFamily="-1" charset="-128"/>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873" y="1600200"/>
            <a:ext cx="2909227" cy="409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520" y="1860818"/>
            <a:ext cx="2970530" cy="414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7DBFB1D4-0DB8-4B3B-9DB3-2F4FB2D7301F}"/>
              </a:ext>
            </a:extLst>
          </p:cNvPr>
          <p:cNvPicPr>
            <a:picLocks noChangeAspect="1"/>
          </p:cNvPicPr>
          <p:nvPr/>
        </p:nvPicPr>
        <p:blipFill>
          <a:blip r:embed="rId5"/>
          <a:stretch>
            <a:fillRect/>
          </a:stretch>
        </p:blipFill>
        <p:spPr>
          <a:xfrm>
            <a:off x="8092503" y="5867400"/>
            <a:ext cx="548260" cy="619155"/>
          </a:xfrm>
          <a:prstGeom prst="rect">
            <a:avLst/>
          </a:prstGeom>
        </p:spPr>
      </p:pic>
      <p:pic>
        <p:nvPicPr>
          <p:cNvPr id="8" name="Picture 7">
            <a:extLst>
              <a:ext uri="{FF2B5EF4-FFF2-40B4-BE49-F238E27FC236}">
                <a16:creationId xmlns:a16="http://schemas.microsoft.com/office/drawing/2014/main" id="{0E73574B-CBAD-49BB-9E43-8248C91A20B4}"/>
              </a:ext>
            </a:extLst>
          </p:cNvPr>
          <p:cNvPicPr>
            <a:picLocks noChangeAspect="1"/>
          </p:cNvPicPr>
          <p:nvPr/>
        </p:nvPicPr>
        <p:blipFill>
          <a:blip r:embed="rId6"/>
          <a:stretch>
            <a:fillRect/>
          </a:stretch>
        </p:blipFill>
        <p:spPr>
          <a:xfrm>
            <a:off x="428625" y="5925058"/>
            <a:ext cx="966787" cy="561497"/>
          </a:xfrm>
          <a:prstGeom prst="rect">
            <a:avLst/>
          </a:prstGeom>
        </p:spPr>
      </p:pic>
    </p:spTree>
    <p:extLst>
      <p:ext uri="{BB962C8B-B14F-4D97-AF65-F5344CB8AC3E}">
        <p14:creationId xmlns:p14="http://schemas.microsoft.com/office/powerpoint/2010/main" val="420631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36321"/>
            <a:ext cx="8102283" cy="533399"/>
          </a:xfrm>
        </p:spPr>
        <p:txBody>
          <a:bodyPr/>
          <a:lstStyle/>
          <a:p>
            <a:pPr algn="ctr"/>
            <a:r>
              <a:rPr lang="en-AU" sz="2800" dirty="0">
                <a:effectLst>
                  <a:outerShdw blurRad="38100" dist="38100" dir="2700000" algn="tl">
                    <a:srgbClr val="C0C0C0"/>
                  </a:outerShdw>
                </a:effectLst>
                <a:cs typeface="Arial" pitchFamily="34" charset="0"/>
              </a:rPr>
              <a:t>Other Considerations</a:t>
            </a:r>
            <a:endParaRPr lang="en-AU" sz="2800" dirty="0"/>
          </a:p>
        </p:txBody>
      </p:sp>
      <p:sp>
        <p:nvSpPr>
          <p:cNvPr id="3" name="Text Placeholder 2"/>
          <p:cNvSpPr>
            <a:spLocks noGrp="1"/>
          </p:cNvSpPr>
          <p:nvPr>
            <p:ph type="body" sz="quarter" idx="12"/>
          </p:nvPr>
        </p:nvSpPr>
        <p:spPr>
          <a:xfrm>
            <a:off x="574833" y="1569720"/>
            <a:ext cx="8029575" cy="4434840"/>
          </a:xfrm>
        </p:spPr>
        <p:txBody>
          <a:bodyPr/>
          <a:lstStyle/>
          <a:p>
            <a:pPr marL="342900" indent="-342900">
              <a:lnSpc>
                <a:spcPct val="150000"/>
              </a:lnSpc>
              <a:buFont typeface="Arial" panose="020B0604020202020204" pitchFamily="34" charset="0"/>
              <a:buChar char="•"/>
            </a:pPr>
            <a:r>
              <a:rPr lang="en-AU" altLang="en-US" sz="2400" dirty="0">
                <a:latin typeface="Helvetica" charset="0"/>
              </a:rPr>
              <a:t>What do I want for my future?</a:t>
            </a:r>
          </a:p>
          <a:p>
            <a:pPr marL="342900" lvl="1" indent="-342900">
              <a:lnSpc>
                <a:spcPct val="150000"/>
              </a:lnSpc>
              <a:spcBef>
                <a:spcPct val="0"/>
              </a:spcBef>
              <a:buFont typeface="Arial" panose="020B0604020202020204" pitchFamily="34" charset="0"/>
              <a:buChar char="•"/>
            </a:pPr>
            <a:r>
              <a:rPr lang="en-AU" altLang="en-US" sz="2400" dirty="0">
                <a:latin typeface="Helvetica" charset="0"/>
              </a:rPr>
              <a:t>What ‘pathway’ best suits me?</a:t>
            </a:r>
          </a:p>
          <a:p>
            <a:pPr marL="342900" indent="-342900">
              <a:lnSpc>
                <a:spcPct val="150000"/>
              </a:lnSpc>
              <a:buFont typeface="Arial" panose="020B0604020202020204" pitchFamily="34" charset="0"/>
              <a:buChar char="•"/>
            </a:pPr>
            <a:r>
              <a:rPr lang="en-AU" altLang="en-US" sz="2400" dirty="0">
                <a:latin typeface="Helvetica" charset="0"/>
              </a:rPr>
              <a:t>Ask for advice from:</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teachers</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parents</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Year adviser</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careers adviser</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62AE8415-BC9A-4098-89C3-2EBC8135B61F}"/>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AF28BB84-9762-462F-80B6-8BF552100EE0}"/>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07465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03515"/>
            <a:ext cx="8102283" cy="511628"/>
          </a:xfrm>
        </p:spPr>
        <p:txBody>
          <a:bodyPr/>
          <a:lstStyle/>
          <a:p>
            <a:r>
              <a:rPr lang="en-AU" sz="2800" dirty="0"/>
              <a:t>Requirements for the HSC</a:t>
            </a:r>
          </a:p>
        </p:txBody>
      </p:sp>
      <p:sp>
        <p:nvSpPr>
          <p:cNvPr id="3" name="Text Placeholder 2"/>
          <p:cNvSpPr>
            <a:spLocks noGrp="1"/>
          </p:cNvSpPr>
          <p:nvPr>
            <p:ph type="body" sz="quarter" idx="12"/>
          </p:nvPr>
        </p:nvSpPr>
        <p:spPr>
          <a:xfrm>
            <a:off x="323850" y="1600201"/>
            <a:ext cx="8515349" cy="4550228"/>
          </a:xfrm>
        </p:spPr>
        <p:txBody>
          <a:bodyPr/>
          <a:lstStyle/>
          <a:p>
            <a:pPr>
              <a:spcBef>
                <a:spcPts val="1200"/>
              </a:spcBef>
              <a:spcAft>
                <a:spcPts val="0"/>
              </a:spcAft>
              <a:defRPr/>
            </a:pP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Both the Year 11 and Year 12 pattern of study must include:</a:t>
            </a:r>
          </a:p>
          <a:p>
            <a:pPr>
              <a:spcBef>
                <a:spcPts val="0"/>
              </a:spcBef>
              <a:spcAft>
                <a:spcPts val="0"/>
              </a:spcAft>
              <a:defRPr/>
            </a:pPr>
            <a:endPar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2 units of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compulsory English</a:t>
            </a:r>
          </a:p>
          <a:p>
            <a:pPr>
              <a:spcBef>
                <a:spcPts val="0"/>
              </a:spcBef>
              <a:spcAft>
                <a:spcPts val="0"/>
              </a:spcAft>
              <a:defRPr/>
            </a:pPr>
            <a:endPar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at least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2000" dirty="0">
                <a:latin typeface="Helvetica" panose="020B0604020202020204" pitchFamily="34" charset="0"/>
                <a:ea typeface="ＭＳ Ｐゴシック" pitchFamily="34" charset="-128"/>
                <a:cs typeface="Helvetica" panose="020B0604020202020204" pitchFamily="34" charset="0"/>
              </a:rPr>
              <a:t>of Board Developed Courses</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at least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3 courses </a:t>
            </a:r>
            <a:r>
              <a:rPr lang="en-US" altLang="en-US" sz="2000" dirty="0">
                <a:latin typeface="Helvetica" panose="020B0604020202020204" pitchFamily="34" charset="0"/>
                <a:ea typeface="ＭＳ Ｐゴシック" pitchFamily="34" charset="-128"/>
                <a:cs typeface="Helvetica" panose="020B0604020202020204" pitchFamily="34" charset="0"/>
              </a:rPr>
              <a:t>of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2000" dirty="0">
                <a:latin typeface="Helvetica" panose="020B0604020202020204" pitchFamily="34" charset="0"/>
                <a:ea typeface="ＭＳ Ｐゴシック" pitchFamily="34" charset="-128"/>
                <a:cs typeface="Helvetica" panose="020B0604020202020204" pitchFamily="34" charset="0"/>
              </a:rPr>
              <a:t>value or greater</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at least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4 subjects </a:t>
            </a:r>
            <a:r>
              <a:rPr lang="en-US" altLang="en-US" sz="2000" dirty="0">
                <a:latin typeface="Helvetica" panose="020B0604020202020204" pitchFamily="34" charset="0"/>
                <a:ea typeface="ＭＳ Ｐゴシック" pitchFamily="34" charset="-128"/>
                <a:cs typeface="Helvetica" panose="020B0604020202020204" pitchFamily="34" charset="0"/>
              </a:rPr>
              <a:t>(including English)</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 maximum of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2000" dirty="0">
                <a:latin typeface="Helvetica" panose="020B0604020202020204" pitchFamily="34" charset="0"/>
                <a:ea typeface="ＭＳ Ｐゴシック" pitchFamily="34" charset="-128"/>
                <a:cs typeface="Helvetica" panose="020B0604020202020204" pitchFamily="34" charset="0"/>
              </a:rPr>
              <a:t>of Science may be included in the Year 11 pattern of study. </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from 2019, a</a:t>
            </a:r>
            <a:r>
              <a:rPr lang="en-US" sz="2000" dirty="0">
                <a:latin typeface="Helvetica" panose="020B0604020202020204" pitchFamily="34" charset="0"/>
                <a:ea typeface="ＭＳ Ｐゴシック" pitchFamily="34" charset="-128"/>
                <a:cs typeface="Helvetica" panose="020B0604020202020204" pitchFamily="34" charset="0"/>
              </a:rPr>
              <a:t> maximum of </a:t>
            </a:r>
            <a:r>
              <a:rPr 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7</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 units </a:t>
            </a:r>
            <a:r>
              <a:rPr lang="en-US" altLang="en-US" sz="2000" dirty="0">
                <a:latin typeface="Helvetica" panose="020B0604020202020204" pitchFamily="34" charset="0"/>
                <a:ea typeface="ＭＳ Ｐゴシック" pitchFamily="34" charset="-128"/>
                <a:cs typeface="Helvetica" panose="020B0604020202020204" pitchFamily="34" charset="0"/>
              </a:rPr>
              <a:t>of Science may be included in the Year 12 pattern of study.</a:t>
            </a:r>
            <a:endParaRPr lang="en-AU" sz="20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DE7B2856-6DAE-42FC-ADCE-B30AC91C1D2C}"/>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F7B1DAEC-6F03-4CED-8AA5-190CD0460010}"/>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65277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62051"/>
            <a:ext cx="8102283" cy="590549"/>
          </a:xfrm>
        </p:spPr>
        <p:txBody>
          <a:bodyPr/>
          <a:lstStyle/>
          <a:p>
            <a:pPr algn="ctr"/>
            <a:r>
              <a:rPr lang="en-AU" sz="2800" dirty="0">
                <a:effectLst>
                  <a:outerShdw blurRad="38100" dist="38100" dir="2700000" algn="tl">
                    <a:srgbClr val="000000">
                      <a:alpha val="43137"/>
                    </a:srgbClr>
                  </a:outerShdw>
                </a:effectLst>
              </a:rPr>
              <a:t>Types of HSC Courses</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2553505415"/>
              </p:ext>
            </p:extLst>
          </p:nvPr>
        </p:nvGraphicFramePr>
        <p:xfrm>
          <a:off x="759505" y="1880505"/>
          <a:ext cx="7881258" cy="4305454"/>
        </p:xfrm>
        <a:graphic>
          <a:graphicData uri="http://schemas.openxmlformats.org/drawingml/2006/table">
            <a:tbl>
              <a:tblPr firstRow="1" bandRow="1">
                <a:tableStyleId>{00A15C55-8517-42AA-B614-E9B94910E393}</a:tableStyleId>
              </a:tblPr>
              <a:tblGrid>
                <a:gridCol w="3940629">
                  <a:extLst>
                    <a:ext uri="{9D8B030D-6E8A-4147-A177-3AD203B41FA5}">
                      <a16:colId xmlns:a16="http://schemas.microsoft.com/office/drawing/2014/main" val="20000"/>
                    </a:ext>
                  </a:extLst>
                </a:gridCol>
                <a:gridCol w="3940629">
                  <a:extLst>
                    <a:ext uri="{9D8B030D-6E8A-4147-A177-3AD203B41FA5}">
                      <a16:colId xmlns:a16="http://schemas.microsoft.com/office/drawing/2014/main" val="20001"/>
                    </a:ext>
                  </a:extLst>
                </a:gridCol>
              </a:tblGrid>
              <a:tr h="559012">
                <a:tc>
                  <a:txBody>
                    <a:bodyPr/>
                    <a:lstStyle/>
                    <a:p>
                      <a:pPr algn="ctr"/>
                      <a:r>
                        <a:rPr lang="en-AU" sz="2400" dirty="0"/>
                        <a:t>Board Developed</a:t>
                      </a:r>
                      <a:r>
                        <a:rPr lang="en-AU" sz="2400" baseline="0" dirty="0"/>
                        <a:t> Courses</a:t>
                      </a:r>
                      <a:endParaRPr lang="en-AU"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400" dirty="0"/>
                        <a:t>Board</a:t>
                      </a:r>
                      <a:r>
                        <a:rPr lang="en-AU" sz="2400" baseline="0" dirty="0"/>
                        <a:t> Endorsed Courses</a:t>
                      </a:r>
                      <a:endParaRPr lang="en-AU"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8651">
                <a:tc>
                  <a:txBody>
                    <a:bodyPr/>
                    <a:lstStyle/>
                    <a:p>
                      <a:pPr algn="l"/>
                      <a:r>
                        <a:rPr lang="en-AU" dirty="0"/>
                        <a:t>HSC</a:t>
                      </a:r>
                      <a:r>
                        <a:rPr lang="en-AU" baseline="0" dirty="0"/>
                        <a:t> examination except for: </a:t>
                      </a:r>
                    </a:p>
                    <a:p>
                      <a:pPr marL="285750" indent="-285750" algn="l">
                        <a:buFont typeface="Arial" panose="020B0604020202020204" pitchFamily="34" charset="0"/>
                        <a:buChar char="•"/>
                      </a:pPr>
                      <a:r>
                        <a:rPr lang="en-AU" baseline="0" dirty="0"/>
                        <a:t>optional examination in English Studies and Mathematics Standard 1 and VET Framework courses</a:t>
                      </a:r>
                    </a:p>
                    <a:p>
                      <a:pPr marL="285750" indent="-285750" algn="l">
                        <a:buFont typeface="Arial" panose="020B0604020202020204" pitchFamily="34" charset="0"/>
                        <a:buChar char="•"/>
                      </a:pPr>
                      <a:r>
                        <a:rPr lang="en-AU" baseline="0"/>
                        <a:t>All Life </a:t>
                      </a:r>
                      <a:r>
                        <a:rPr lang="en-AU" baseline="0" dirty="0"/>
                        <a:t>Skills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AU" dirty="0"/>
                        <a:t>No HSC examination – school-based</a:t>
                      </a:r>
                      <a:r>
                        <a:rPr lang="en-AU" baseline="0" dirty="0"/>
                        <a:t> assessment only</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14347">
                <a:tc>
                  <a:txBody>
                    <a:bodyPr/>
                    <a:lstStyle/>
                    <a:p>
                      <a:pPr algn="l"/>
                      <a:r>
                        <a:rPr lang="en-AU" dirty="0"/>
                        <a:t>May be included</a:t>
                      </a:r>
                      <a:r>
                        <a:rPr lang="en-AU" baseline="0" dirty="0"/>
                        <a:t> in the calculation of a student’s Australian Tertiary Admission Rank (ATAR).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AU" dirty="0"/>
                        <a:t>Not included in the calculation</a:t>
                      </a:r>
                      <a:r>
                        <a:rPr lang="en-AU" baseline="0" dirty="0"/>
                        <a:t> of a student’s Australian Tertiary Admission Rank (ATAR).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0043">
                <a:tc>
                  <a:txBody>
                    <a:bodyPr/>
                    <a:lstStyle/>
                    <a:p>
                      <a:pPr algn="l"/>
                      <a:r>
                        <a:rPr lang="en-AU" dirty="0"/>
                        <a:t>Includes some Vocational</a:t>
                      </a:r>
                      <a:r>
                        <a:rPr lang="en-AU" baseline="0" dirty="0"/>
                        <a:t> Education and Training (VET)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AU" dirty="0"/>
                        <a:t>Includes some Vocational</a:t>
                      </a:r>
                      <a:r>
                        <a:rPr lang="en-AU" baseline="0" dirty="0"/>
                        <a:t> Education and Training (VET)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9012">
                <a:tc>
                  <a:txBody>
                    <a:bodyPr/>
                    <a:lstStyle/>
                    <a:p>
                      <a:pPr algn="l"/>
                      <a:r>
                        <a:rPr lang="en-AU" dirty="0"/>
                        <a:t>Includes Life Skills courses.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FEB0E4C7-B6F6-431A-8E18-B37F3FA1A815}"/>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2320FF14-0556-41FF-A95D-5424058110F1}"/>
              </a:ext>
            </a:extLst>
          </p:cNvPr>
          <p:cNvPicPr>
            <a:picLocks noChangeAspect="1"/>
          </p:cNvPicPr>
          <p:nvPr/>
        </p:nvPicPr>
        <p:blipFill>
          <a:blip r:embed="rId4"/>
          <a:stretch>
            <a:fillRect/>
          </a:stretch>
        </p:blipFill>
        <p:spPr>
          <a:xfrm>
            <a:off x="276111" y="6055509"/>
            <a:ext cx="966787" cy="561497"/>
          </a:xfrm>
          <a:prstGeom prst="rect">
            <a:avLst/>
          </a:prstGeom>
        </p:spPr>
      </p:pic>
    </p:spTree>
    <p:extLst>
      <p:ext uri="{BB962C8B-B14F-4D97-AF65-F5344CB8AC3E}">
        <p14:creationId xmlns:p14="http://schemas.microsoft.com/office/powerpoint/2010/main" val="3918717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3350" y="990601"/>
            <a:ext cx="8877300" cy="628650"/>
          </a:xfrm>
        </p:spPr>
        <p:txBody>
          <a:bodyPr/>
          <a:lstStyle/>
          <a:p>
            <a:pPr algn="ctr"/>
            <a:r>
              <a:rPr lang="en-AU" sz="2800" dirty="0">
                <a:effectLst>
                  <a:outerShdw blurRad="38100" dist="38100" dir="2700000" algn="tl">
                    <a:srgbClr val="000000">
                      <a:alpha val="43137"/>
                    </a:srgbClr>
                  </a:outerShdw>
                </a:effectLst>
              </a:rPr>
              <a:t>Board Developed Courses and the ATAR</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4232401530"/>
              </p:ext>
            </p:extLst>
          </p:nvPr>
        </p:nvGraphicFramePr>
        <p:xfrm>
          <a:off x="538480" y="1895748"/>
          <a:ext cx="7957458" cy="3707675"/>
        </p:xfrm>
        <a:graphic>
          <a:graphicData uri="http://schemas.openxmlformats.org/drawingml/2006/table">
            <a:tbl>
              <a:tblPr firstRow="1" bandRow="1">
                <a:tableStyleId>{00A15C55-8517-42AA-B614-E9B94910E393}</a:tableStyleId>
              </a:tblPr>
              <a:tblGrid>
                <a:gridCol w="3978729">
                  <a:extLst>
                    <a:ext uri="{9D8B030D-6E8A-4147-A177-3AD203B41FA5}">
                      <a16:colId xmlns:a16="http://schemas.microsoft.com/office/drawing/2014/main" val="20000"/>
                    </a:ext>
                  </a:extLst>
                </a:gridCol>
                <a:gridCol w="3978729">
                  <a:extLst>
                    <a:ext uri="{9D8B030D-6E8A-4147-A177-3AD203B41FA5}">
                      <a16:colId xmlns:a16="http://schemas.microsoft.com/office/drawing/2014/main" val="20001"/>
                    </a:ext>
                  </a:extLst>
                </a:gridCol>
              </a:tblGrid>
              <a:tr h="660933">
                <a:tc>
                  <a:txBody>
                    <a:bodyPr/>
                    <a:lstStyle/>
                    <a:p>
                      <a:pPr algn="ctr"/>
                      <a:r>
                        <a:rPr lang="en-AU" sz="2800" dirty="0"/>
                        <a:t>Category A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a:t>Category B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28423">
                <a:tc>
                  <a:txBody>
                    <a:bodyPr/>
                    <a:lstStyle/>
                    <a:p>
                      <a:r>
                        <a:rPr lang="en-AU" dirty="0"/>
                        <a:t>May be included in the calculation</a:t>
                      </a:r>
                      <a:r>
                        <a:rPr lang="en-AU" baseline="0" dirty="0"/>
                        <a:t> of a student’s Australian Tertiary Admission Rank (ATAR)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No more than 2 units of Category B courses can be included in the calculation of a student’s ATAR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9896">
                <a:tc>
                  <a:txBody>
                    <a:bodyPr/>
                    <a:lstStyle/>
                    <a:p>
                      <a:r>
                        <a:rPr lang="en-AU" dirty="0"/>
                        <a:t>Compulsory HSC Examination</a:t>
                      </a:r>
                      <a:r>
                        <a:rPr lang="en-AU" baseline="0" dirty="0"/>
                        <a:t> for most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Optional HSC examination for some</a:t>
                      </a:r>
                      <a:r>
                        <a:rPr lang="en-AU" baseline="0" dirty="0"/>
                        <a:t> courses</a:t>
                      </a:r>
                      <a:r>
                        <a:rPr lang="en-AU"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28423">
                <a:tc>
                  <a:txBody>
                    <a:bodyPr/>
                    <a:lstStyle/>
                    <a:p>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Include VET Curriculum Framework courses</a:t>
                      </a:r>
                      <a:r>
                        <a:rPr lang="en-AU" baseline="0" dirty="0"/>
                        <a:t> and have compulsory work placement. </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96DB22A2-A0E3-4BF6-BE6D-42CCE55FD572}"/>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F5FD6A12-DCD5-4561-9FF5-6D463E69B399}"/>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415409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1950" y="1085851"/>
            <a:ext cx="8610600" cy="5524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SATISFACTORY COMPLETION OF A COURSE</a:t>
            </a:r>
          </a:p>
          <a:p>
            <a:endParaRPr lang="en-AU" dirty="0"/>
          </a:p>
        </p:txBody>
      </p:sp>
      <p:sp>
        <p:nvSpPr>
          <p:cNvPr id="3" name="Text Placeholder 2"/>
          <p:cNvSpPr>
            <a:spLocks noGrp="1"/>
          </p:cNvSpPr>
          <p:nvPr>
            <p:ph type="body" sz="quarter" idx="12"/>
          </p:nvPr>
        </p:nvSpPr>
        <p:spPr>
          <a:xfrm>
            <a:off x="361951" y="1638300"/>
            <a:ext cx="8242458" cy="4648200"/>
          </a:xfrm>
        </p:spPr>
        <p:txBody>
          <a:bodyPr/>
          <a:lstStyle/>
          <a:p>
            <a:pPr>
              <a:lnSpc>
                <a:spcPct val="150000"/>
              </a:lnSpc>
              <a:spcBef>
                <a:spcPts val="1800"/>
              </a:spcBef>
              <a:spcAft>
                <a:spcPts val="600"/>
              </a:spcAft>
              <a:defRPr/>
            </a:pPr>
            <a:r>
              <a:rPr lang="en-AU" altLang="en-US" sz="2400" dirty="0">
                <a:latin typeface="Helvetica" pitchFamily="34" charset="0"/>
                <a:ea typeface="ＭＳ Ｐゴシック" pitchFamily="34" charset="-128"/>
                <a:cs typeface="Helvetica" pitchFamily="34" charset="0"/>
              </a:rPr>
              <a:t>Students must:</a:t>
            </a:r>
          </a:p>
          <a:p>
            <a:pPr marL="622300" lvl="1" indent="-266700" eaLnBrk="1" hangingPunct="1">
              <a:spcBef>
                <a:spcPts val="1200"/>
              </a:spcBef>
              <a:buFont typeface="Arial" charset="0"/>
              <a:buChar char="•"/>
              <a:defRPr/>
            </a:pPr>
            <a:r>
              <a:rPr lang="en-AU" altLang="en-US" sz="2400" b="1" dirty="0">
                <a:solidFill>
                  <a:srgbClr val="280070"/>
                </a:solidFill>
                <a:latin typeface="Helvetica" pitchFamily="34" charset="0"/>
                <a:ea typeface="ＭＳ Ｐゴシック" pitchFamily="34" charset="-128"/>
                <a:cs typeface="Helvetica" pitchFamily="34" charset="0"/>
              </a:rPr>
              <a:t>follow the course </a:t>
            </a:r>
            <a:r>
              <a:rPr lang="en-AU" altLang="en-US" sz="2400" dirty="0">
                <a:latin typeface="Helvetica" pitchFamily="34" charset="0"/>
                <a:ea typeface="ＭＳ Ｐゴシック" pitchFamily="34" charset="-128"/>
                <a:cs typeface="Helvetica" pitchFamily="34" charset="0"/>
              </a:rPr>
              <a:t>developed or endorsed by NESA</a:t>
            </a:r>
          </a:p>
          <a:p>
            <a:pPr marL="622300" lvl="1" indent="-266700" eaLnBrk="1" hangingPunct="1">
              <a:spcBef>
                <a:spcPts val="1200"/>
              </a:spcBef>
              <a:buFont typeface="Arial" charset="0"/>
              <a:buChar char="•"/>
              <a:defRPr/>
            </a:pPr>
            <a:r>
              <a:rPr lang="en-AU" altLang="en-US" sz="2400" b="1" dirty="0">
                <a:solidFill>
                  <a:srgbClr val="280070"/>
                </a:solidFill>
                <a:latin typeface="Helvetica" pitchFamily="34" charset="0"/>
                <a:ea typeface="ＭＳ Ｐゴシック" pitchFamily="34" charset="-128"/>
                <a:cs typeface="Helvetica" pitchFamily="34" charset="0"/>
              </a:rPr>
              <a:t>apply themselves </a:t>
            </a:r>
            <a:r>
              <a:rPr lang="en-AU" altLang="en-US" sz="2400" dirty="0">
                <a:latin typeface="Helvetica" pitchFamily="34" charset="0"/>
                <a:ea typeface="ＭＳ Ｐゴシック" pitchFamily="34" charset="-128"/>
                <a:cs typeface="Helvetica" pitchFamily="34" charset="0"/>
              </a:rPr>
              <a:t>with diligence and sustained effort to the set tasks and experiences provided in the course by the school, and</a:t>
            </a:r>
          </a:p>
          <a:p>
            <a:pPr marL="622300" lvl="1" indent="-266700" eaLnBrk="1" hangingPunct="1">
              <a:spcBef>
                <a:spcPts val="1200"/>
              </a:spcBef>
              <a:buFont typeface="Arial" charset="0"/>
              <a:buChar char="•"/>
              <a:defRPr/>
            </a:pPr>
            <a:r>
              <a:rPr lang="en-AU" altLang="en-US" sz="2400" b="1" dirty="0">
                <a:solidFill>
                  <a:srgbClr val="280070"/>
                </a:solidFill>
                <a:latin typeface="Helvetica" pitchFamily="34" charset="0"/>
                <a:ea typeface="ＭＳ Ｐゴシック" pitchFamily="34" charset="-128"/>
                <a:cs typeface="Helvetica" pitchFamily="34" charset="0"/>
              </a:rPr>
              <a:t>achieve</a:t>
            </a:r>
            <a:r>
              <a:rPr lang="en-AU" altLang="en-US" sz="2400" b="1" dirty="0">
                <a:latin typeface="Helvetica" pitchFamily="34" charset="0"/>
                <a:ea typeface="ＭＳ Ｐゴシック" pitchFamily="34" charset="-128"/>
                <a:cs typeface="Helvetica" pitchFamily="34" charset="0"/>
              </a:rPr>
              <a:t> </a:t>
            </a:r>
            <a:r>
              <a:rPr lang="en-AU" altLang="en-US" sz="2400" dirty="0">
                <a:latin typeface="Helvetica" pitchFamily="34" charset="0"/>
                <a:ea typeface="ＭＳ Ｐゴシック" pitchFamily="34" charset="-128"/>
                <a:cs typeface="Helvetica" pitchFamily="34" charset="0"/>
              </a:rPr>
              <a:t>some or all of the course outcomes</a:t>
            </a:r>
          </a:p>
          <a:p>
            <a:pPr marL="355600" lvl="1" eaLnBrk="1" hangingPunct="1">
              <a:spcBef>
                <a:spcPts val="1200"/>
              </a:spcBef>
              <a:defRPr/>
            </a:pPr>
            <a:r>
              <a:rPr lang="en-AU" altLang="en-US" sz="2400" b="1" dirty="0">
                <a:latin typeface="Helvetica" pitchFamily="34" charset="0"/>
                <a:ea typeface="ＭＳ Ｐゴシック" pitchFamily="34" charset="-128"/>
                <a:cs typeface="Helvetica" pitchFamily="34" charset="0"/>
              </a:rPr>
              <a:t>VET Board Developed Courses require students to complete mandatory work placement </a:t>
            </a:r>
            <a:r>
              <a:rPr lang="en-AU" altLang="en-US" sz="2400" dirty="0">
                <a:latin typeface="Helvetica" pitchFamily="34" charset="0"/>
                <a:ea typeface="ＭＳ Ｐゴシック" pitchFamily="34" charset="-128"/>
                <a:cs typeface="Helvetica" pitchFamily="34" charset="0"/>
              </a:rPr>
              <a:t>– these courses have fees attached that need to be paid at the beginning of the course</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a:extLst>
              <a:ext uri="{FF2B5EF4-FFF2-40B4-BE49-F238E27FC236}">
                <a16:creationId xmlns:a16="http://schemas.microsoft.com/office/drawing/2014/main" id="{2782ED6A-D6EF-4ED4-B5D8-DC447D1A08C4}"/>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60161096-16C4-4E0C-AB2B-39D0ACA96B30}"/>
              </a:ext>
            </a:extLst>
          </p:cNvPr>
          <p:cNvPicPr>
            <a:picLocks noChangeAspect="1"/>
          </p:cNvPicPr>
          <p:nvPr/>
        </p:nvPicPr>
        <p:blipFill>
          <a:blip r:embed="rId4"/>
          <a:stretch>
            <a:fillRect/>
          </a:stretch>
        </p:blipFill>
        <p:spPr>
          <a:xfrm>
            <a:off x="214313" y="6119827"/>
            <a:ext cx="966787" cy="561497"/>
          </a:xfrm>
          <a:prstGeom prst="rect">
            <a:avLst/>
          </a:prstGeom>
        </p:spPr>
      </p:pic>
    </p:spTree>
    <p:extLst>
      <p:ext uri="{BB962C8B-B14F-4D97-AF65-F5344CB8AC3E}">
        <p14:creationId xmlns:p14="http://schemas.microsoft.com/office/powerpoint/2010/main" val="427384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BOSTES">
      <a:dk1>
        <a:srgbClr val="454545"/>
      </a:dk1>
      <a:lt1>
        <a:sysClr val="window" lastClr="FFFFFF"/>
      </a:lt1>
      <a:dk2>
        <a:srgbClr val="1F497D"/>
      </a:dk2>
      <a:lt2>
        <a:srgbClr val="EEECE1"/>
      </a:lt2>
      <a:accent1>
        <a:srgbClr val="174A7C"/>
      </a:accent1>
      <a:accent2>
        <a:srgbClr val="45454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4666</TotalTime>
  <Words>4964</Words>
  <Application>Microsoft Office PowerPoint</Application>
  <PresentationFormat>On-screen Show (4:3)</PresentationFormat>
  <Paragraphs>602</Paragraphs>
  <Slides>59</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59</vt:i4>
      </vt:variant>
    </vt:vector>
  </HeadingPairs>
  <TitlesOfParts>
    <vt:vector size="72" baseType="lpstr">
      <vt:lpstr>ＭＳ Ｐゴシック</vt:lpstr>
      <vt:lpstr>ＭＳ Ｐゴシック</vt:lpstr>
      <vt:lpstr>Aparajita</vt:lpstr>
      <vt:lpstr>Arial</vt:lpstr>
      <vt:lpstr>Arial Narrow</vt:lpstr>
      <vt:lpstr>Calibri</vt:lpstr>
      <vt:lpstr>Courier New</vt:lpstr>
      <vt:lpstr>Geneva</vt:lpstr>
      <vt:lpstr>Helvetica</vt:lpstr>
      <vt:lpstr>Times New Roman</vt:lpstr>
      <vt:lpstr>Wingdings</vt:lpstr>
      <vt:lpstr>ヒラギノ角ゴ Pro W3</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FONT SUB HEADING FONT</dc:title>
  <dc:creator>Microsoft Office User</dc:creator>
  <cp:lastModifiedBy>Hargrave, David</cp:lastModifiedBy>
  <cp:revision>277</cp:revision>
  <cp:lastPrinted>2017-06-07T02:38:38Z</cp:lastPrinted>
  <dcterms:created xsi:type="dcterms:W3CDTF">2014-05-22T02:16:59Z</dcterms:created>
  <dcterms:modified xsi:type="dcterms:W3CDTF">2017-07-26T03:08:19Z</dcterms:modified>
</cp:coreProperties>
</file>